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293" r:id="rId3"/>
    <p:sldId id="2147374594" r:id="rId4"/>
    <p:sldId id="2147374595" r:id="rId5"/>
    <p:sldId id="1993219807" r:id="rId6"/>
    <p:sldId id="2147374617" r:id="rId7"/>
    <p:sldId id="272" r:id="rId8"/>
    <p:sldId id="259" r:id="rId9"/>
    <p:sldId id="274" r:id="rId10"/>
    <p:sldId id="275" r:id="rId11"/>
    <p:sldId id="273" r:id="rId12"/>
    <p:sldId id="276" r:id="rId13"/>
    <p:sldId id="2147375716" r:id="rId14"/>
    <p:sldId id="279" r:id="rId15"/>
    <p:sldId id="2147375689" r:id="rId16"/>
    <p:sldId id="2147375691" r:id="rId17"/>
    <p:sldId id="2147375712" r:id="rId18"/>
    <p:sldId id="2147375713" r:id="rId19"/>
    <p:sldId id="2147375710" r:id="rId20"/>
    <p:sldId id="2147375709" r:id="rId21"/>
    <p:sldId id="2147375706" r:id="rId22"/>
    <p:sldId id="2147375715" r:id="rId23"/>
    <p:sldId id="280" r:id="rId24"/>
    <p:sldId id="2147375717" r:id="rId25"/>
    <p:sldId id="266" r:id="rId26"/>
    <p:sldId id="2147374598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8"/>
    <p:restoredTop sz="94778"/>
  </p:normalViewPr>
  <p:slideViewPr>
    <p:cSldViewPr snapToGrid="0" snapToObjects="1">
      <p:cViewPr varScale="1">
        <p:scale>
          <a:sx n="103" d="100"/>
          <a:sy n="103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3B66FE-CA58-42DA-A7BB-8865B4CBD0EA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29F777-2ABF-4D12-A74A-CFDE33DE21B4}">
      <dgm:prSet custT="1"/>
      <dgm:spPr/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What are issues with current nomenclature  and can they be addressed?</a:t>
          </a:r>
        </a:p>
      </dgm:t>
    </dgm:pt>
    <dgm:pt modelId="{77D79814-7E75-4F16-AE19-97A90CD82FB8}" type="parTrans" cxnId="{92EBE5BE-6691-45BC-BEA7-B4F02095E6A1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F33E56-3744-4B41-868D-D0598214A814}" type="sibTrans" cxnId="{92EBE5BE-6691-45BC-BEA7-B4F02095E6A1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ED31D2-AA01-4860-BD10-2BF32F39EDB3}">
      <dgm:prSet custT="1"/>
      <dgm:spPr/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What is the importance of steatohepatitis in disease definition and endpoints?</a:t>
          </a:r>
        </a:p>
      </dgm:t>
    </dgm:pt>
    <dgm:pt modelId="{BD558B6A-E1B9-4E96-BFC3-F1DF89A57627}" type="parTrans" cxnId="{803A4FA7-BF49-4107-BAF3-C0F63D7B0F2B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8E6C78-BE83-4EB6-B766-2FCF244A9A9F}" type="sibTrans" cxnId="{803A4FA7-BF49-4107-BAF3-C0F63D7B0F2B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FB84E4-E5BD-4DCE-8457-52B7C50E29C6}">
      <dgm:prSet custT="1"/>
      <dgm:spPr/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How should the role alcohol be accounted for (or not)?</a:t>
          </a:r>
        </a:p>
      </dgm:t>
    </dgm:pt>
    <dgm:pt modelId="{51CD2CE2-2CC8-4A11-B903-DDA31CE3499A}" type="parTrans" cxnId="{01476B61-D424-489C-8E03-C82C46F7EB44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35465E-3FBA-4B97-81EC-323E685231B8}" type="sibTrans" cxnId="{01476B61-D424-489C-8E03-C82C46F7EB44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CFCD87-4E10-4A3A-9AC3-8E95D0B59C4E}">
      <dgm:prSet custT="1"/>
      <dgm:spPr/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How might name change impact disease awareness, clinical trials and regulatory approval pathways?</a:t>
          </a:r>
        </a:p>
      </dgm:t>
    </dgm:pt>
    <dgm:pt modelId="{9CB17AB3-6D89-4177-9E4B-6C99FC359909}" type="parTrans" cxnId="{F0B9DD86-BE3B-4318-81D8-84D6B729EB7F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8EFF3A-040F-4621-8B95-7E4D69E8BA0F}" type="sibTrans" cxnId="{F0B9DD86-BE3B-4318-81D8-84D6B729EB7F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B4CCE-9B19-4E2E-AEA4-6B5E438C72D4}">
      <dgm:prSet custT="1"/>
      <dgm:spPr/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Can an alternate name reduce heterogeneity and allow for future advances ?</a:t>
          </a:r>
        </a:p>
      </dgm:t>
    </dgm:pt>
    <dgm:pt modelId="{9AA77EE9-05B8-4A4E-8F2A-E83BC14CD176}" type="parTrans" cxnId="{DBFDB660-405E-44D1-BA39-8D7D0CD02CB4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0AB8AF-0852-4A5E-AF99-0AA0FAC2981E}" type="sibTrans" cxnId="{DBFDB660-405E-44D1-BA39-8D7D0CD02CB4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2495E8-E96C-4F75-9F38-386C8DEDEB7E}" type="pres">
      <dgm:prSet presAssocID="{F13B66FE-CA58-42DA-A7BB-8865B4CBD0EA}" presName="Name0" presStyleCnt="0">
        <dgm:presLayoutVars>
          <dgm:dir/>
          <dgm:resizeHandles val="exact"/>
        </dgm:presLayoutVars>
      </dgm:prSet>
      <dgm:spPr/>
    </dgm:pt>
    <dgm:pt modelId="{21BBAA2B-0ED3-4B94-8C2D-6AF8BCB79AE7}" type="pres">
      <dgm:prSet presAssocID="{F13B66FE-CA58-42DA-A7BB-8865B4CBD0EA}" presName="fgShape" presStyleLbl="fgShp" presStyleIdx="0" presStyleCnt="1" custLinFactNeighborY="22127"/>
      <dgm:spPr/>
    </dgm:pt>
    <dgm:pt modelId="{9C11448B-857B-4827-9EC8-23FF2516C8D2}" type="pres">
      <dgm:prSet presAssocID="{F13B66FE-CA58-42DA-A7BB-8865B4CBD0EA}" presName="linComp" presStyleCnt="0"/>
      <dgm:spPr/>
    </dgm:pt>
    <dgm:pt modelId="{31E34062-601B-4A53-A7E3-F38FE547FB03}" type="pres">
      <dgm:prSet presAssocID="{0829F777-2ABF-4D12-A74A-CFDE33DE21B4}" presName="compNode" presStyleCnt="0"/>
      <dgm:spPr/>
    </dgm:pt>
    <dgm:pt modelId="{85BE29F6-10D0-482B-B7B4-0D6F86E03E65}" type="pres">
      <dgm:prSet presAssocID="{0829F777-2ABF-4D12-A74A-CFDE33DE21B4}" presName="bkgdShape" presStyleLbl="node1" presStyleIdx="0" presStyleCnt="5"/>
      <dgm:spPr/>
    </dgm:pt>
    <dgm:pt modelId="{FD24EEC7-5140-4B01-B196-C355C515DA12}" type="pres">
      <dgm:prSet presAssocID="{0829F777-2ABF-4D12-A74A-CFDE33DE21B4}" presName="nodeTx" presStyleLbl="node1" presStyleIdx="0" presStyleCnt="5">
        <dgm:presLayoutVars>
          <dgm:bulletEnabled val="1"/>
        </dgm:presLayoutVars>
      </dgm:prSet>
      <dgm:spPr/>
    </dgm:pt>
    <dgm:pt modelId="{68F4DE62-0E4B-4E0A-B633-50DCFA38549A}" type="pres">
      <dgm:prSet presAssocID="{0829F777-2ABF-4D12-A74A-CFDE33DE21B4}" presName="invisiNode" presStyleLbl="node1" presStyleIdx="0" presStyleCnt="5"/>
      <dgm:spPr/>
    </dgm:pt>
    <dgm:pt modelId="{51BE7288-5343-445B-9B6C-8EA0763E8021}" type="pres">
      <dgm:prSet presAssocID="{0829F777-2ABF-4D12-A74A-CFDE33DE21B4}" presName="imagNode" presStyleLbl="fgImgPlace1" presStyleIdx="0" presStyleCnt="5" custLinFactNeighborY="-99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7FACF8F-2D4D-4321-BF8F-D2EDB4BD1A48}" type="pres">
      <dgm:prSet presAssocID="{0BF33E56-3744-4B41-868D-D0598214A814}" presName="sibTrans" presStyleLbl="sibTrans2D1" presStyleIdx="0" presStyleCnt="0"/>
      <dgm:spPr/>
    </dgm:pt>
    <dgm:pt modelId="{B8AE6F48-1959-4294-848E-DF0E5326452C}" type="pres">
      <dgm:prSet presAssocID="{36ED31D2-AA01-4860-BD10-2BF32F39EDB3}" presName="compNode" presStyleCnt="0"/>
      <dgm:spPr/>
    </dgm:pt>
    <dgm:pt modelId="{C279455B-FFC1-40EA-B4A9-26572DE448BE}" type="pres">
      <dgm:prSet presAssocID="{36ED31D2-AA01-4860-BD10-2BF32F39EDB3}" presName="bkgdShape" presStyleLbl="node1" presStyleIdx="1" presStyleCnt="5"/>
      <dgm:spPr/>
    </dgm:pt>
    <dgm:pt modelId="{C2E04375-04AF-4D9A-A2AA-ABB7298942B4}" type="pres">
      <dgm:prSet presAssocID="{36ED31D2-AA01-4860-BD10-2BF32F39EDB3}" presName="nodeTx" presStyleLbl="node1" presStyleIdx="1" presStyleCnt="5">
        <dgm:presLayoutVars>
          <dgm:bulletEnabled val="1"/>
        </dgm:presLayoutVars>
      </dgm:prSet>
      <dgm:spPr/>
    </dgm:pt>
    <dgm:pt modelId="{4ADAD114-07DD-4FE5-891A-8F305492E6BF}" type="pres">
      <dgm:prSet presAssocID="{36ED31D2-AA01-4860-BD10-2BF32F39EDB3}" presName="invisiNode" presStyleLbl="node1" presStyleIdx="1" presStyleCnt="5"/>
      <dgm:spPr/>
    </dgm:pt>
    <dgm:pt modelId="{26634407-7E7C-4CE3-A70E-DC5684F8BCFC}" type="pres">
      <dgm:prSet presAssocID="{36ED31D2-AA01-4860-BD10-2BF32F39EDB3}" presName="imagNode" presStyleLbl="fgImgPlace1" presStyleIdx="1" presStyleCnt="5" custLinFactNeighborY="-996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8283B26-9FCB-4C8D-A1B2-7A4E1E6646FF}" type="pres">
      <dgm:prSet presAssocID="{F58E6C78-BE83-4EB6-B766-2FCF244A9A9F}" presName="sibTrans" presStyleLbl="sibTrans2D1" presStyleIdx="0" presStyleCnt="0"/>
      <dgm:spPr/>
    </dgm:pt>
    <dgm:pt modelId="{17980E53-8B03-4151-BD5A-5F1D6B823C2C}" type="pres">
      <dgm:prSet presAssocID="{3FFB84E4-E5BD-4DCE-8457-52B7C50E29C6}" presName="compNode" presStyleCnt="0"/>
      <dgm:spPr/>
    </dgm:pt>
    <dgm:pt modelId="{1063F48F-7FF3-4BD3-B179-FF61EF82D373}" type="pres">
      <dgm:prSet presAssocID="{3FFB84E4-E5BD-4DCE-8457-52B7C50E29C6}" presName="bkgdShape" presStyleLbl="node1" presStyleIdx="2" presStyleCnt="5"/>
      <dgm:spPr/>
    </dgm:pt>
    <dgm:pt modelId="{915C05DC-BDA2-45F8-8F30-228C92B278CB}" type="pres">
      <dgm:prSet presAssocID="{3FFB84E4-E5BD-4DCE-8457-52B7C50E29C6}" presName="nodeTx" presStyleLbl="node1" presStyleIdx="2" presStyleCnt="5">
        <dgm:presLayoutVars>
          <dgm:bulletEnabled val="1"/>
        </dgm:presLayoutVars>
      </dgm:prSet>
      <dgm:spPr/>
    </dgm:pt>
    <dgm:pt modelId="{C8E7F100-5828-4DFB-8F7F-78ACB1ED6AEC}" type="pres">
      <dgm:prSet presAssocID="{3FFB84E4-E5BD-4DCE-8457-52B7C50E29C6}" presName="invisiNode" presStyleLbl="node1" presStyleIdx="2" presStyleCnt="5"/>
      <dgm:spPr/>
    </dgm:pt>
    <dgm:pt modelId="{602CBEE1-68B6-479C-B7DE-82F95FF4D194}" type="pres">
      <dgm:prSet presAssocID="{3FFB84E4-E5BD-4DCE-8457-52B7C50E29C6}" presName="imagNode" presStyleLbl="fgImgPlace1" presStyleIdx="2" presStyleCnt="5" custLinFactNeighborY="-996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EA87124-9913-49B8-BFF8-88E4B5089FBB}" type="pres">
      <dgm:prSet presAssocID="{2535465E-3FBA-4B97-81EC-323E685231B8}" presName="sibTrans" presStyleLbl="sibTrans2D1" presStyleIdx="0" presStyleCnt="0"/>
      <dgm:spPr/>
    </dgm:pt>
    <dgm:pt modelId="{6F9A862F-66D2-4810-9E0D-0ADE07863F12}" type="pres">
      <dgm:prSet presAssocID="{18CFCD87-4E10-4A3A-9AC3-8E95D0B59C4E}" presName="compNode" presStyleCnt="0"/>
      <dgm:spPr/>
    </dgm:pt>
    <dgm:pt modelId="{FE458ECD-AF6C-476C-BD87-01C3ECD08241}" type="pres">
      <dgm:prSet presAssocID="{18CFCD87-4E10-4A3A-9AC3-8E95D0B59C4E}" presName="bkgdShape" presStyleLbl="node1" presStyleIdx="3" presStyleCnt="5"/>
      <dgm:spPr/>
    </dgm:pt>
    <dgm:pt modelId="{8C3A2005-FF5B-4C69-AA6C-828B8A6D7B69}" type="pres">
      <dgm:prSet presAssocID="{18CFCD87-4E10-4A3A-9AC3-8E95D0B59C4E}" presName="nodeTx" presStyleLbl="node1" presStyleIdx="3" presStyleCnt="5">
        <dgm:presLayoutVars>
          <dgm:bulletEnabled val="1"/>
        </dgm:presLayoutVars>
      </dgm:prSet>
      <dgm:spPr/>
    </dgm:pt>
    <dgm:pt modelId="{116E580F-BA3F-49FD-A315-AA3D0FC2AFB6}" type="pres">
      <dgm:prSet presAssocID="{18CFCD87-4E10-4A3A-9AC3-8E95D0B59C4E}" presName="invisiNode" presStyleLbl="node1" presStyleIdx="3" presStyleCnt="5"/>
      <dgm:spPr/>
    </dgm:pt>
    <dgm:pt modelId="{271DCFB4-396B-40B9-A930-5B63FAC5EFCC}" type="pres">
      <dgm:prSet presAssocID="{18CFCD87-4E10-4A3A-9AC3-8E95D0B59C4E}" presName="imagNode" presStyleLbl="fgImgPlace1" presStyleIdx="3" presStyleCnt="5" custLinFactNeighborY="-9961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C7248B3A-1463-493A-8FAF-AD6EE354CCF1}" type="pres">
      <dgm:prSet presAssocID="{CC8EFF3A-040F-4621-8B95-7E4D69E8BA0F}" presName="sibTrans" presStyleLbl="sibTrans2D1" presStyleIdx="0" presStyleCnt="0"/>
      <dgm:spPr/>
    </dgm:pt>
    <dgm:pt modelId="{E13F6E1F-25B8-44B4-9B5F-591BE99C675A}" type="pres">
      <dgm:prSet presAssocID="{E1CB4CCE-9B19-4E2E-AEA4-6B5E438C72D4}" presName="compNode" presStyleCnt="0"/>
      <dgm:spPr/>
    </dgm:pt>
    <dgm:pt modelId="{83D43B56-23F1-49F3-9FB9-4F192D59FCD0}" type="pres">
      <dgm:prSet presAssocID="{E1CB4CCE-9B19-4E2E-AEA4-6B5E438C72D4}" presName="bkgdShape" presStyleLbl="node1" presStyleIdx="4" presStyleCnt="5" custLinFactNeighborY="-326"/>
      <dgm:spPr/>
    </dgm:pt>
    <dgm:pt modelId="{8869D41D-6961-4583-A224-6086EFEB1371}" type="pres">
      <dgm:prSet presAssocID="{E1CB4CCE-9B19-4E2E-AEA4-6B5E438C72D4}" presName="nodeTx" presStyleLbl="node1" presStyleIdx="4" presStyleCnt="5">
        <dgm:presLayoutVars>
          <dgm:bulletEnabled val="1"/>
        </dgm:presLayoutVars>
      </dgm:prSet>
      <dgm:spPr/>
    </dgm:pt>
    <dgm:pt modelId="{53343B8A-E59D-410D-ADB8-8DF89363B64F}" type="pres">
      <dgm:prSet presAssocID="{E1CB4CCE-9B19-4E2E-AEA4-6B5E438C72D4}" presName="invisiNode" presStyleLbl="node1" presStyleIdx="4" presStyleCnt="5"/>
      <dgm:spPr/>
    </dgm:pt>
    <dgm:pt modelId="{65245E8E-8ADB-4645-9EFE-357F5BFD2D87}" type="pres">
      <dgm:prSet presAssocID="{E1CB4CCE-9B19-4E2E-AEA4-6B5E438C72D4}" presName="imagNode" presStyleLbl="fgImgPlace1" presStyleIdx="4" presStyleCnt="5" custLinFactNeighborY="-996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B472B421-1542-4C4F-91FC-B4D34B9926DF}" type="presOf" srcId="{0829F777-2ABF-4D12-A74A-CFDE33DE21B4}" destId="{FD24EEC7-5140-4B01-B196-C355C515DA12}" srcOrd="1" destOrd="0" presId="urn:microsoft.com/office/officeart/2005/8/layout/hList7"/>
    <dgm:cxn modelId="{A62E4048-F590-402E-88D7-F11312F0A47E}" type="presOf" srcId="{2535465E-3FBA-4B97-81EC-323E685231B8}" destId="{7EA87124-9913-49B8-BFF8-88E4B5089FBB}" srcOrd="0" destOrd="0" presId="urn:microsoft.com/office/officeart/2005/8/layout/hList7"/>
    <dgm:cxn modelId="{8E2D6A48-033F-4A0E-A16C-9EB28AE2F21F}" type="presOf" srcId="{36ED31D2-AA01-4860-BD10-2BF32F39EDB3}" destId="{C2E04375-04AF-4D9A-A2AA-ABB7298942B4}" srcOrd="1" destOrd="0" presId="urn:microsoft.com/office/officeart/2005/8/layout/hList7"/>
    <dgm:cxn modelId="{37142053-9F63-46B1-8AF2-2E4AC5F63C9C}" type="presOf" srcId="{0829F777-2ABF-4D12-A74A-CFDE33DE21B4}" destId="{85BE29F6-10D0-482B-B7B4-0D6F86E03E65}" srcOrd="0" destOrd="0" presId="urn:microsoft.com/office/officeart/2005/8/layout/hList7"/>
    <dgm:cxn modelId="{1523ED53-B59B-479B-8B54-AD9702E2CEA0}" type="presOf" srcId="{F58E6C78-BE83-4EB6-B766-2FCF244A9A9F}" destId="{68283B26-9FCB-4C8D-A1B2-7A4E1E6646FF}" srcOrd="0" destOrd="0" presId="urn:microsoft.com/office/officeart/2005/8/layout/hList7"/>
    <dgm:cxn modelId="{73FD485A-AD18-41BD-9630-E26E21583247}" type="presOf" srcId="{F13B66FE-CA58-42DA-A7BB-8865B4CBD0EA}" destId="{B12495E8-E96C-4F75-9F38-386C8DEDEB7E}" srcOrd="0" destOrd="0" presId="urn:microsoft.com/office/officeart/2005/8/layout/hList7"/>
    <dgm:cxn modelId="{DBFDB660-405E-44D1-BA39-8D7D0CD02CB4}" srcId="{F13B66FE-CA58-42DA-A7BB-8865B4CBD0EA}" destId="{E1CB4CCE-9B19-4E2E-AEA4-6B5E438C72D4}" srcOrd="4" destOrd="0" parTransId="{9AA77EE9-05B8-4A4E-8F2A-E83BC14CD176}" sibTransId="{A90AB8AF-0852-4A5E-AF99-0AA0FAC2981E}"/>
    <dgm:cxn modelId="{01476B61-D424-489C-8E03-C82C46F7EB44}" srcId="{F13B66FE-CA58-42DA-A7BB-8865B4CBD0EA}" destId="{3FFB84E4-E5BD-4DCE-8457-52B7C50E29C6}" srcOrd="2" destOrd="0" parTransId="{51CD2CE2-2CC8-4A11-B903-DDA31CE3499A}" sibTransId="{2535465E-3FBA-4B97-81EC-323E685231B8}"/>
    <dgm:cxn modelId="{6BF0AA7C-366D-4850-8827-FD20DDD2D378}" type="presOf" srcId="{18CFCD87-4E10-4A3A-9AC3-8E95D0B59C4E}" destId="{8C3A2005-FF5B-4C69-AA6C-828B8A6D7B69}" srcOrd="1" destOrd="0" presId="urn:microsoft.com/office/officeart/2005/8/layout/hList7"/>
    <dgm:cxn modelId="{55FF9F7D-B683-4E13-AE4B-A6A55CE35C59}" type="presOf" srcId="{CC8EFF3A-040F-4621-8B95-7E4D69E8BA0F}" destId="{C7248B3A-1463-493A-8FAF-AD6EE354CCF1}" srcOrd="0" destOrd="0" presId="urn:microsoft.com/office/officeart/2005/8/layout/hList7"/>
    <dgm:cxn modelId="{CFBED37D-BD11-4759-82B9-28371AA77146}" type="presOf" srcId="{36ED31D2-AA01-4860-BD10-2BF32F39EDB3}" destId="{C279455B-FFC1-40EA-B4A9-26572DE448BE}" srcOrd="0" destOrd="0" presId="urn:microsoft.com/office/officeart/2005/8/layout/hList7"/>
    <dgm:cxn modelId="{671F7183-C339-4E8B-9945-23EC8E26A53A}" type="presOf" srcId="{0BF33E56-3744-4B41-868D-D0598214A814}" destId="{87FACF8F-2D4D-4321-BF8F-D2EDB4BD1A48}" srcOrd="0" destOrd="0" presId="urn:microsoft.com/office/officeart/2005/8/layout/hList7"/>
    <dgm:cxn modelId="{C2050986-1599-4ED9-A323-29B40523BE2C}" type="presOf" srcId="{18CFCD87-4E10-4A3A-9AC3-8E95D0B59C4E}" destId="{FE458ECD-AF6C-476C-BD87-01C3ECD08241}" srcOrd="0" destOrd="0" presId="urn:microsoft.com/office/officeart/2005/8/layout/hList7"/>
    <dgm:cxn modelId="{F0B9DD86-BE3B-4318-81D8-84D6B729EB7F}" srcId="{F13B66FE-CA58-42DA-A7BB-8865B4CBD0EA}" destId="{18CFCD87-4E10-4A3A-9AC3-8E95D0B59C4E}" srcOrd="3" destOrd="0" parTransId="{9CB17AB3-6D89-4177-9E4B-6C99FC359909}" sibTransId="{CC8EFF3A-040F-4621-8B95-7E4D69E8BA0F}"/>
    <dgm:cxn modelId="{855BFF9F-73BC-4EFC-B23C-60365003DC2A}" type="presOf" srcId="{E1CB4CCE-9B19-4E2E-AEA4-6B5E438C72D4}" destId="{8869D41D-6961-4583-A224-6086EFEB1371}" srcOrd="1" destOrd="0" presId="urn:microsoft.com/office/officeart/2005/8/layout/hList7"/>
    <dgm:cxn modelId="{803A4FA7-BF49-4107-BAF3-C0F63D7B0F2B}" srcId="{F13B66FE-CA58-42DA-A7BB-8865B4CBD0EA}" destId="{36ED31D2-AA01-4860-BD10-2BF32F39EDB3}" srcOrd="1" destOrd="0" parTransId="{BD558B6A-E1B9-4E96-BFC3-F1DF89A57627}" sibTransId="{F58E6C78-BE83-4EB6-B766-2FCF244A9A9F}"/>
    <dgm:cxn modelId="{78DBE6BB-03A1-4AE6-87B0-5A346E9A01EB}" type="presOf" srcId="{3FFB84E4-E5BD-4DCE-8457-52B7C50E29C6}" destId="{1063F48F-7FF3-4BD3-B179-FF61EF82D373}" srcOrd="0" destOrd="0" presId="urn:microsoft.com/office/officeart/2005/8/layout/hList7"/>
    <dgm:cxn modelId="{92EBE5BE-6691-45BC-BEA7-B4F02095E6A1}" srcId="{F13B66FE-CA58-42DA-A7BB-8865B4CBD0EA}" destId="{0829F777-2ABF-4D12-A74A-CFDE33DE21B4}" srcOrd="0" destOrd="0" parTransId="{77D79814-7E75-4F16-AE19-97A90CD82FB8}" sibTransId="{0BF33E56-3744-4B41-868D-D0598214A814}"/>
    <dgm:cxn modelId="{8613ECD5-7C55-4D3E-ADA8-86CB0F0924F4}" type="presOf" srcId="{3FFB84E4-E5BD-4DCE-8457-52B7C50E29C6}" destId="{915C05DC-BDA2-45F8-8F30-228C92B278CB}" srcOrd="1" destOrd="0" presId="urn:microsoft.com/office/officeart/2005/8/layout/hList7"/>
    <dgm:cxn modelId="{C1DBC2DC-69B4-48DE-932F-DC194433D230}" type="presOf" srcId="{E1CB4CCE-9B19-4E2E-AEA4-6B5E438C72D4}" destId="{83D43B56-23F1-49F3-9FB9-4F192D59FCD0}" srcOrd="0" destOrd="0" presId="urn:microsoft.com/office/officeart/2005/8/layout/hList7"/>
    <dgm:cxn modelId="{B9CD2DC2-D37D-4CB9-93B3-7EA0406F7E40}" type="presParOf" srcId="{B12495E8-E96C-4F75-9F38-386C8DEDEB7E}" destId="{21BBAA2B-0ED3-4B94-8C2D-6AF8BCB79AE7}" srcOrd="0" destOrd="0" presId="urn:microsoft.com/office/officeart/2005/8/layout/hList7"/>
    <dgm:cxn modelId="{6C3DB7D9-CD98-4616-8064-5472D249C633}" type="presParOf" srcId="{B12495E8-E96C-4F75-9F38-386C8DEDEB7E}" destId="{9C11448B-857B-4827-9EC8-23FF2516C8D2}" srcOrd="1" destOrd="0" presId="urn:microsoft.com/office/officeart/2005/8/layout/hList7"/>
    <dgm:cxn modelId="{8CCB3E22-2DA5-46D1-860E-DDB5CD16167A}" type="presParOf" srcId="{9C11448B-857B-4827-9EC8-23FF2516C8D2}" destId="{31E34062-601B-4A53-A7E3-F38FE547FB03}" srcOrd="0" destOrd="0" presId="urn:microsoft.com/office/officeart/2005/8/layout/hList7"/>
    <dgm:cxn modelId="{96FDE118-0EC0-4934-ABCB-82210F8B2EFC}" type="presParOf" srcId="{31E34062-601B-4A53-A7E3-F38FE547FB03}" destId="{85BE29F6-10D0-482B-B7B4-0D6F86E03E65}" srcOrd="0" destOrd="0" presId="urn:microsoft.com/office/officeart/2005/8/layout/hList7"/>
    <dgm:cxn modelId="{90C1ADC3-88CE-439B-94C7-0D6516EDA86C}" type="presParOf" srcId="{31E34062-601B-4A53-A7E3-F38FE547FB03}" destId="{FD24EEC7-5140-4B01-B196-C355C515DA12}" srcOrd="1" destOrd="0" presId="urn:microsoft.com/office/officeart/2005/8/layout/hList7"/>
    <dgm:cxn modelId="{A2E71150-4860-4569-AF6C-BF489BD6A501}" type="presParOf" srcId="{31E34062-601B-4A53-A7E3-F38FE547FB03}" destId="{68F4DE62-0E4B-4E0A-B633-50DCFA38549A}" srcOrd="2" destOrd="0" presId="urn:microsoft.com/office/officeart/2005/8/layout/hList7"/>
    <dgm:cxn modelId="{4D727539-4015-4383-A5D7-4B61E3BD1C02}" type="presParOf" srcId="{31E34062-601B-4A53-A7E3-F38FE547FB03}" destId="{51BE7288-5343-445B-9B6C-8EA0763E8021}" srcOrd="3" destOrd="0" presId="urn:microsoft.com/office/officeart/2005/8/layout/hList7"/>
    <dgm:cxn modelId="{6B8A5F1D-4F6F-4580-BB56-CD3F8DD1E5C1}" type="presParOf" srcId="{9C11448B-857B-4827-9EC8-23FF2516C8D2}" destId="{87FACF8F-2D4D-4321-BF8F-D2EDB4BD1A48}" srcOrd="1" destOrd="0" presId="urn:microsoft.com/office/officeart/2005/8/layout/hList7"/>
    <dgm:cxn modelId="{F492A4BB-6637-4EB4-B791-3A817FF158E4}" type="presParOf" srcId="{9C11448B-857B-4827-9EC8-23FF2516C8D2}" destId="{B8AE6F48-1959-4294-848E-DF0E5326452C}" srcOrd="2" destOrd="0" presId="urn:microsoft.com/office/officeart/2005/8/layout/hList7"/>
    <dgm:cxn modelId="{953BF44E-56E9-4A08-86E5-08ACCBDF1CD2}" type="presParOf" srcId="{B8AE6F48-1959-4294-848E-DF0E5326452C}" destId="{C279455B-FFC1-40EA-B4A9-26572DE448BE}" srcOrd="0" destOrd="0" presId="urn:microsoft.com/office/officeart/2005/8/layout/hList7"/>
    <dgm:cxn modelId="{8C19FBFC-5B65-4BD4-9FBB-9F58633EB026}" type="presParOf" srcId="{B8AE6F48-1959-4294-848E-DF0E5326452C}" destId="{C2E04375-04AF-4D9A-A2AA-ABB7298942B4}" srcOrd="1" destOrd="0" presId="urn:microsoft.com/office/officeart/2005/8/layout/hList7"/>
    <dgm:cxn modelId="{0494F83C-5E7F-4D5D-886C-9304E34AD4F7}" type="presParOf" srcId="{B8AE6F48-1959-4294-848E-DF0E5326452C}" destId="{4ADAD114-07DD-4FE5-891A-8F305492E6BF}" srcOrd="2" destOrd="0" presId="urn:microsoft.com/office/officeart/2005/8/layout/hList7"/>
    <dgm:cxn modelId="{3FF9345F-D0F6-44C0-AC3F-9F5CEBA888E5}" type="presParOf" srcId="{B8AE6F48-1959-4294-848E-DF0E5326452C}" destId="{26634407-7E7C-4CE3-A70E-DC5684F8BCFC}" srcOrd="3" destOrd="0" presId="urn:microsoft.com/office/officeart/2005/8/layout/hList7"/>
    <dgm:cxn modelId="{15D2EB21-03E0-4E2F-9933-6EB497D1F3F2}" type="presParOf" srcId="{9C11448B-857B-4827-9EC8-23FF2516C8D2}" destId="{68283B26-9FCB-4C8D-A1B2-7A4E1E6646FF}" srcOrd="3" destOrd="0" presId="urn:microsoft.com/office/officeart/2005/8/layout/hList7"/>
    <dgm:cxn modelId="{E993EBAC-11F4-447F-9AE6-6FC7967E7423}" type="presParOf" srcId="{9C11448B-857B-4827-9EC8-23FF2516C8D2}" destId="{17980E53-8B03-4151-BD5A-5F1D6B823C2C}" srcOrd="4" destOrd="0" presId="urn:microsoft.com/office/officeart/2005/8/layout/hList7"/>
    <dgm:cxn modelId="{F843D839-4B35-4350-AF80-B36B138BFB79}" type="presParOf" srcId="{17980E53-8B03-4151-BD5A-5F1D6B823C2C}" destId="{1063F48F-7FF3-4BD3-B179-FF61EF82D373}" srcOrd="0" destOrd="0" presId="urn:microsoft.com/office/officeart/2005/8/layout/hList7"/>
    <dgm:cxn modelId="{9CA948B1-C9CF-4E95-B414-3E01AD7FC657}" type="presParOf" srcId="{17980E53-8B03-4151-BD5A-5F1D6B823C2C}" destId="{915C05DC-BDA2-45F8-8F30-228C92B278CB}" srcOrd="1" destOrd="0" presId="urn:microsoft.com/office/officeart/2005/8/layout/hList7"/>
    <dgm:cxn modelId="{85BD4B91-BD7C-49AF-9B84-20BE0343F05A}" type="presParOf" srcId="{17980E53-8B03-4151-BD5A-5F1D6B823C2C}" destId="{C8E7F100-5828-4DFB-8F7F-78ACB1ED6AEC}" srcOrd="2" destOrd="0" presId="urn:microsoft.com/office/officeart/2005/8/layout/hList7"/>
    <dgm:cxn modelId="{FC70B07F-0492-486B-8B18-E70ADDC9F00A}" type="presParOf" srcId="{17980E53-8B03-4151-BD5A-5F1D6B823C2C}" destId="{602CBEE1-68B6-479C-B7DE-82F95FF4D194}" srcOrd="3" destOrd="0" presId="urn:microsoft.com/office/officeart/2005/8/layout/hList7"/>
    <dgm:cxn modelId="{8448C011-44F2-4BF9-A986-E0C855D95390}" type="presParOf" srcId="{9C11448B-857B-4827-9EC8-23FF2516C8D2}" destId="{7EA87124-9913-49B8-BFF8-88E4B5089FBB}" srcOrd="5" destOrd="0" presId="urn:microsoft.com/office/officeart/2005/8/layout/hList7"/>
    <dgm:cxn modelId="{0C0FC0D8-3904-4AFC-A099-5A7391570D8B}" type="presParOf" srcId="{9C11448B-857B-4827-9EC8-23FF2516C8D2}" destId="{6F9A862F-66D2-4810-9E0D-0ADE07863F12}" srcOrd="6" destOrd="0" presId="urn:microsoft.com/office/officeart/2005/8/layout/hList7"/>
    <dgm:cxn modelId="{4C0C6C6C-3CDF-4498-B7FD-F97BCCB1AA73}" type="presParOf" srcId="{6F9A862F-66D2-4810-9E0D-0ADE07863F12}" destId="{FE458ECD-AF6C-476C-BD87-01C3ECD08241}" srcOrd="0" destOrd="0" presId="urn:microsoft.com/office/officeart/2005/8/layout/hList7"/>
    <dgm:cxn modelId="{95B7EADF-CC1E-4325-A436-5B1A558D72D6}" type="presParOf" srcId="{6F9A862F-66D2-4810-9E0D-0ADE07863F12}" destId="{8C3A2005-FF5B-4C69-AA6C-828B8A6D7B69}" srcOrd="1" destOrd="0" presId="urn:microsoft.com/office/officeart/2005/8/layout/hList7"/>
    <dgm:cxn modelId="{173142FC-894D-49CD-8159-B3238113C5BF}" type="presParOf" srcId="{6F9A862F-66D2-4810-9E0D-0ADE07863F12}" destId="{116E580F-BA3F-49FD-A315-AA3D0FC2AFB6}" srcOrd="2" destOrd="0" presId="urn:microsoft.com/office/officeart/2005/8/layout/hList7"/>
    <dgm:cxn modelId="{7D74CC74-44A9-4F77-8168-605FA68D6615}" type="presParOf" srcId="{6F9A862F-66D2-4810-9E0D-0ADE07863F12}" destId="{271DCFB4-396B-40B9-A930-5B63FAC5EFCC}" srcOrd="3" destOrd="0" presId="urn:microsoft.com/office/officeart/2005/8/layout/hList7"/>
    <dgm:cxn modelId="{25F0801F-23ED-493B-9FD2-590502E0381F}" type="presParOf" srcId="{9C11448B-857B-4827-9EC8-23FF2516C8D2}" destId="{C7248B3A-1463-493A-8FAF-AD6EE354CCF1}" srcOrd="7" destOrd="0" presId="urn:microsoft.com/office/officeart/2005/8/layout/hList7"/>
    <dgm:cxn modelId="{6038EEA1-D669-4F53-90AE-3DED076E35F5}" type="presParOf" srcId="{9C11448B-857B-4827-9EC8-23FF2516C8D2}" destId="{E13F6E1F-25B8-44B4-9B5F-591BE99C675A}" srcOrd="8" destOrd="0" presId="urn:microsoft.com/office/officeart/2005/8/layout/hList7"/>
    <dgm:cxn modelId="{C9D6D19D-28ED-4270-98E6-F1036E0F9D26}" type="presParOf" srcId="{E13F6E1F-25B8-44B4-9B5F-591BE99C675A}" destId="{83D43B56-23F1-49F3-9FB9-4F192D59FCD0}" srcOrd="0" destOrd="0" presId="urn:microsoft.com/office/officeart/2005/8/layout/hList7"/>
    <dgm:cxn modelId="{9986E91E-EAFD-406F-A891-DB7C3C9F34E0}" type="presParOf" srcId="{E13F6E1F-25B8-44B4-9B5F-591BE99C675A}" destId="{8869D41D-6961-4583-A224-6086EFEB1371}" srcOrd="1" destOrd="0" presId="urn:microsoft.com/office/officeart/2005/8/layout/hList7"/>
    <dgm:cxn modelId="{9624B519-B609-44B0-9F5E-13B04BB4CE65}" type="presParOf" srcId="{E13F6E1F-25B8-44B4-9B5F-591BE99C675A}" destId="{53343B8A-E59D-410D-ADB8-8DF89363B64F}" srcOrd="2" destOrd="0" presId="urn:microsoft.com/office/officeart/2005/8/layout/hList7"/>
    <dgm:cxn modelId="{FA14B810-AD94-4C6A-A9F1-31A5DA053402}" type="presParOf" srcId="{E13F6E1F-25B8-44B4-9B5F-591BE99C675A}" destId="{65245E8E-8ADB-4645-9EFE-357F5BFD2D8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9CAA4-0432-4F5C-B516-C5B5C910227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2A636B3-C01F-484C-A1AA-9BE80E710CCD}">
      <dgm:prSet phldrT="[Text]" custT="1"/>
      <dgm:spPr/>
      <dgm:t>
        <a:bodyPr/>
        <a:lstStyle/>
        <a:p>
          <a:r>
            <a:rPr lang="en-GB" sz="2400" dirty="0"/>
            <a:t>Discussion at meetings</a:t>
          </a:r>
        </a:p>
      </dgm:t>
    </dgm:pt>
    <dgm:pt modelId="{94826E8A-2E53-4C8C-B496-228B83DC1AC1}" type="parTrans" cxnId="{82B9ACE8-3D45-4FD1-AA7D-A9B6E82360A4}">
      <dgm:prSet/>
      <dgm:spPr/>
      <dgm:t>
        <a:bodyPr/>
        <a:lstStyle/>
        <a:p>
          <a:endParaRPr lang="en-GB"/>
        </a:p>
      </dgm:t>
    </dgm:pt>
    <dgm:pt modelId="{A95F97D0-EAF2-48AB-A545-5570CC8F8770}" type="sibTrans" cxnId="{82B9ACE8-3D45-4FD1-AA7D-A9B6E82360A4}">
      <dgm:prSet/>
      <dgm:spPr/>
      <dgm:t>
        <a:bodyPr/>
        <a:lstStyle/>
        <a:p>
          <a:endParaRPr lang="en-GB"/>
        </a:p>
      </dgm:t>
    </dgm:pt>
    <dgm:pt modelId="{2BD89B37-4F8F-466B-AF08-7A819E0ADE1A}">
      <dgm:prSet phldrT="[Text]"/>
      <dgm:spPr/>
      <dgm:t>
        <a:bodyPr/>
        <a:lstStyle/>
        <a:p>
          <a:r>
            <a:rPr lang="en-GB" dirty="0"/>
            <a:t>Use in publications</a:t>
          </a:r>
        </a:p>
      </dgm:t>
    </dgm:pt>
    <dgm:pt modelId="{09FA1266-2AF8-403E-94B1-DD3246E957D8}" type="parTrans" cxnId="{43F215EE-2DB7-4D0A-80FE-74A0ACA53361}">
      <dgm:prSet/>
      <dgm:spPr/>
      <dgm:t>
        <a:bodyPr/>
        <a:lstStyle/>
        <a:p>
          <a:endParaRPr lang="en-GB"/>
        </a:p>
      </dgm:t>
    </dgm:pt>
    <dgm:pt modelId="{D47748F1-AE6F-451B-98E5-7A834471C411}" type="sibTrans" cxnId="{43F215EE-2DB7-4D0A-80FE-74A0ACA53361}">
      <dgm:prSet/>
      <dgm:spPr/>
      <dgm:t>
        <a:bodyPr/>
        <a:lstStyle/>
        <a:p>
          <a:endParaRPr lang="en-GB"/>
        </a:p>
      </dgm:t>
    </dgm:pt>
    <dgm:pt modelId="{0A96F718-06E5-4F86-BEC7-EC0B2AEDB1D8}">
      <dgm:prSet phldrT="[Text]"/>
      <dgm:spPr/>
      <dgm:t>
        <a:bodyPr/>
        <a:lstStyle/>
        <a:p>
          <a:r>
            <a:rPr lang="en-GB" dirty="0"/>
            <a:t>Use in practice</a:t>
          </a:r>
        </a:p>
      </dgm:t>
    </dgm:pt>
    <dgm:pt modelId="{542B3250-C3DE-4678-833D-5A75537B75F0}" type="parTrans" cxnId="{7986A90D-CC72-4CDE-B052-AE59EA5351F9}">
      <dgm:prSet/>
      <dgm:spPr/>
      <dgm:t>
        <a:bodyPr/>
        <a:lstStyle/>
        <a:p>
          <a:endParaRPr lang="en-GB"/>
        </a:p>
      </dgm:t>
    </dgm:pt>
    <dgm:pt modelId="{2873D411-0DC4-4EE1-B0FC-F58DB36C2990}" type="sibTrans" cxnId="{7986A90D-CC72-4CDE-B052-AE59EA5351F9}">
      <dgm:prSet/>
      <dgm:spPr/>
      <dgm:t>
        <a:bodyPr/>
        <a:lstStyle/>
        <a:p>
          <a:endParaRPr lang="en-GB"/>
        </a:p>
      </dgm:t>
    </dgm:pt>
    <dgm:pt modelId="{268BBB2A-3EBC-4D2D-9E9A-D33A85138144}" type="pres">
      <dgm:prSet presAssocID="{F2E9CAA4-0432-4F5C-B516-C5B5C9102279}" presName="Name0" presStyleCnt="0">
        <dgm:presLayoutVars>
          <dgm:dir/>
          <dgm:resizeHandles val="exact"/>
        </dgm:presLayoutVars>
      </dgm:prSet>
      <dgm:spPr/>
    </dgm:pt>
    <dgm:pt modelId="{48D06BB0-4C71-4188-BE91-8EEB9D8FEBDB}" type="pres">
      <dgm:prSet presAssocID="{22A636B3-C01F-484C-A1AA-9BE80E710CCD}" presName="parTxOnly" presStyleLbl="node1" presStyleIdx="0" presStyleCnt="3">
        <dgm:presLayoutVars>
          <dgm:bulletEnabled val="1"/>
        </dgm:presLayoutVars>
      </dgm:prSet>
      <dgm:spPr/>
    </dgm:pt>
    <dgm:pt modelId="{C237711C-BE82-4C7B-B8E7-79D9671D11F7}" type="pres">
      <dgm:prSet presAssocID="{A95F97D0-EAF2-48AB-A545-5570CC8F8770}" presName="parSpace" presStyleCnt="0"/>
      <dgm:spPr/>
    </dgm:pt>
    <dgm:pt modelId="{7474406B-7133-4C19-95B0-9D18739F243C}" type="pres">
      <dgm:prSet presAssocID="{2BD89B37-4F8F-466B-AF08-7A819E0ADE1A}" presName="parTxOnly" presStyleLbl="node1" presStyleIdx="1" presStyleCnt="3">
        <dgm:presLayoutVars>
          <dgm:bulletEnabled val="1"/>
        </dgm:presLayoutVars>
      </dgm:prSet>
      <dgm:spPr/>
    </dgm:pt>
    <dgm:pt modelId="{7A5E839D-AF7C-40AD-AC42-9E43914D8017}" type="pres">
      <dgm:prSet presAssocID="{D47748F1-AE6F-451B-98E5-7A834471C411}" presName="parSpace" presStyleCnt="0"/>
      <dgm:spPr/>
    </dgm:pt>
    <dgm:pt modelId="{FCF3E4E2-B4D8-4CB3-A8C4-6797CB43E237}" type="pres">
      <dgm:prSet presAssocID="{0A96F718-06E5-4F86-BEC7-EC0B2AEDB1D8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986A90D-CC72-4CDE-B052-AE59EA5351F9}" srcId="{F2E9CAA4-0432-4F5C-B516-C5B5C9102279}" destId="{0A96F718-06E5-4F86-BEC7-EC0B2AEDB1D8}" srcOrd="2" destOrd="0" parTransId="{542B3250-C3DE-4678-833D-5A75537B75F0}" sibTransId="{2873D411-0DC4-4EE1-B0FC-F58DB36C2990}"/>
    <dgm:cxn modelId="{252B0010-8F73-4113-9D3D-5D1F82D5B9C8}" type="presOf" srcId="{0A96F718-06E5-4F86-BEC7-EC0B2AEDB1D8}" destId="{FCF3E4E2-B4D8-4CB3-A8C4-6797CB43E237}" srcOrd="0" destOrd="0" presId="urn:microsoft.com/office/officeart/2005/8/layout/hChevron3"/>
    <dgm:cxn modelId="{1758FBBA-B073-45DC-BF7D-E245374704A0}" type="presOf" srcId="{2BD89B37-4F8F-466B-AF08-7A819E0ADE1A}" destId="{7474406B-7133-4C19-95B0-9D18739F243C}" srcOrd="0" destOrd="0" presId="urn:microsoft.com/office/officeart/2005/8/layout/hChevron3"/>
    <dgm:cxn modelId="{877163D3-EA1E-4651-8EEC-F6C49981A509}" type="presOf" srcId="{22A636B3-C01F-484C-A1AA-9BE80E710CCD}" destId="{48D06BB0-4C71-4188-BE91-8EEB9D8FEBDB}" srcOrd="0" destOrd="0" presId="urn:microsoft.com/office/officeart/2005/8/layout/hChevron3"/>
    <dgm:cxn modelId="{2566F4E3-F4D1-4F8C-AAD1-BCBFE809CE98}" type="presOf" srcId="{F2E9CAA4-0432-4F5C-B516-C5B5C9102279}" destId="{268BBB2A-3EBC-4D2D-9E9A-D33A85138144}" srcOrd="0" destOrd="0" presId="urn:microsoft.com/office/officeart/2005/8/layout/hChevron3"/>
    <dgm:cxn modelId="{82B9ACE8-3D45-4FD1-AA7D-A9B6E82360A4}" srcId="{F2E9CAA4-0432-4F5C-B516-C5B5C9102279}" destId="{22A636B3-C01F-484C-A1AA-9BE80E710CCD}" srcOrd="0" destOrd="0" parTransId="{94826E8A-2E53-4C8C-B496-228B83DC1AC1}" sibTransId="{A95F97D0-EAF2-48AB-A545-5570CC8F8770}"/>
    <dgm:cxn modelId="{43F215EE-2DB7-4D0A-80FE-74A0ACA53361}" srcId="{F2E9CAA4-0432-4F5C-B516-C5B5C9102279}" destId="{2BD89B37-4F8F-466B-AF08-7A819E0ADE1A}" srcOrd="1" destOrd="0" parTransId="{09FA1266-2AF8-403E-94B1-DD3246E957D8}" sibTransId="{D47748F1-AE6F-451B-98E5-7A834471C411}"/>
    <dgm:cxn modelId="{F9783827-FB5F-4499-BB5E-CD1D767CA528}" type="presParOf" srcId="{268BBB2A-3EBC-4D2D-9E9A-D33A85138144}" destId="{48D06BB0-4C71-4188-BE91-8EEB9D8FEBDB}" srcOrd="0" destOrd="0" presId="urn:microsoft.com/office/officeart/2005/8/layout/hChevron3"/>
    <dgm:cxn modelId="{8FFF3B60-010E-4369-A975-5B63EDB73329}" type="presParOf" srcId="{268BBB2A-3EBC-4D2D-9E9A-D33A85138144}" destId="{C237711C-BE82-4C7B-B8E7-79D9671D11F7}" srcOrd="1" destOrd="0" presId="urn:microsoft.com/office/officeart/2005/8/layout/hChevron3"/>
    <dgm:cxn modelId="{46DB0555-60D9-4F92-9FBF-C966056145D2}" type="presParOf" srcId="{268BBB2A-3EBC-4D2D-9E9A-D33A85138144}" destId="{7474406B-7133-4C19-95B0-9D18739F243C}" srcOrd="2" destOrd="0" presId="urn:microsoft.com/office/officeart/2005/8/layout/hChevron3"/>
    <dgm:cxn modelId="{0CEC2D14-E288-4517-B0C3-37878641566B}" type="presParOf" srcId="{268BBB2A-3EBC-4D2D-9E9A-D33A85138144}" destId="{7A5E839D-AF7C-40AD-AC42-9E43914D8017}" srcOrd="3" destOrd="0" presId="urn:microsoft.com/office/officeart/2005/8/layout/hChevron3"/>
    <dgm:cxn modelId="{8CC69F79-B4F0-4363-95E5-A876D2888A9C}" type="presParOf" srcId="{268BBB2A-3EBC-4D2D-9E9A-D33A85138144}" destId="{FCF3E4E2-B4D8-4CB3-A8C4-6797CB43E23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E9CAA4-0432-4F5C-B516-C5B5C910227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2A636B3-C01F-484C-A1AA-9BE80E710CCD}">
      <dgm:prSet phldrT="[Text]"/>
      <dgm:spPr/>
      <dgm:t>
        <a:bodyPr/>
        <a:lstStyle/>
        <a:p>
          <a:r>
            <a:rPr lang="en-GB" dirty="0"/>
            <a:t>Medical societies</a:t>
          </a:r>
        </a:p>
      </dgm:t>
    </dgm:pt>
    <dgm:pt modelId="{94826E8A-2E53-4C8C-B496-228B83DC1AC1}" type="parTrans" cxnId="{82B9ACE8-3D45-4FD1-AA7D-A9B6E82360A4}">
      <dgm:prSet/>
      <dgm:spPr/>
      <dgm:t>
        <a:bodyPr/>
        <a:lstStyle/>
        <a:p>
          <a:endParaRPr lang="en-GB"/>
        </a:p>
      </dgm:t>
    </dgm:pt>
    <dgm:pt modelId="{A95F97D0-EAF2-48AB-A545-5570CC8F8770}" type="sibTrans" cxnId="{82B9ACE8-3D45-4FD1-AA7D-A9B6E82360A4}">
      <dgm:prSet/>
      <dgm:spPr/>
      <dgm:t>
        <a:bodyPr/>
        <a:lstStyle/>
        <a:p>
          <a:endParaRPr lang="en-GB"/>
        </a:p>
      </dgm:t>
    </dgm:pt>
    <dgm:pt modelId="{2BD89B37-4F8F-466B-AF08-7A819E0ADE1A}">
      <dgm:prSet phldrT="[Text]"/>
      <dgm:spPr/>
      <dgm:t>
        <a:bodyPr/>
        <a:lstStyle/>
        <a:p>
          <a:r>
            <a:rPr lang="en-GB" dirty="0"/>
            <a:t>Regulators</a:t>
          </a:r>
        </a:p>
      </dgm:t>
    </dgm:pt>
    <dgm:pt modelId="{09FA1266-2AF8-403E-94B1-DD3246E957D8}" type="parTrans" cxnId="{43F215EE-2DB7-4D0A-80FE-74A0ACA53361}">
      <dgm:prSet/>
      <dgm:spPr/>
      <dgm:t>
        <a:bodyPr/>
        <a:lstStyle/>
        <a:p>
          <a:endParaRPr lang="en-GB"/>
        </a:p>
      </dgm:t>
    </dgm:pt>
    <dgm:pt modelId="{D47748F1-AE6F-451B-98E5-7A834471C411}" type="sibTrans" cxnId="{43F215EE-2DB7-4D0A-80FE-74A0ACA53361}">
      <dgm:prSet/>
      <dgm:spPr/>
      <dgm:t>
        <a:bodyPr/>
        <a:lstStyle/>
        <a:p>
          <a:endParaRPr lang="en-GB"/>
        </a:p>
      </dgm:t>
    </dgm:pt>
    <dgm:pt modelId="{0A96F718-06E5-4F86-BEC7-EC0B2AEDB1D8}">
      <dgm:prSet phldrT="[Text]"/>
      <dgm:spPr/>
      <dgm:t>
        <a:bodyPr/>
        <a:lstStyle/>
        <a:p>
          <a:r>
            <a:rPr lang="en-GB" dirty="0"/>
            <a:t>Industry</a:t>
          </a:r>
        </a:p>
      </dgm:t>
    </dgm:pt>
    <dgm:pt modelId="{542B3250-C3DE-4678-833D-5A75537B75F0}" type="parTrans" cxnId="{7986A90D-CC72-4CDE-B052-AE59EA5351F9}">
      <dgm:prSet/>
      <dgm:spPr/>
      <dgm:t>
        <a:bodyPr/>
        <a:lstStyle/>
        <a:p>
          <a:endParaRPr lang="en-GB"/>
        </a:p>
      </dgm:t>
    </dgm:pt>
    <dgm:pt modelId="{2873D411-0DC4-4EE1-B0FC-F58DB36C2990}" type="sibTrans" cxnId="{7986A90D-CC72-4CDE-B052-AE59EA5351F9}">
      <dgm:prSet/>
      <dgm:spPr/>
      <dgm:t>
        <a:bodyPr/>
        <a:lstStyle/>
        <a:p>
          <a:endParaRPr lang="en-GB"/>
        </a:p>
      </dgm:t>
    </dgm:pt>
    <dgm:pt modelId="{268BBB2A-3EBC-4D2D-9E9A-D33A85138144}" type="pres">
      <dgm:prSet presAssocID="{F2E9CAA4-0432-4F5C-B516-C5B5C9102279}" presName="Name0" presStyleCnt="0">
        <dgm:presLayoutVars>
          <dgm:dir/>
          <dgm:resizeHandles val="exact"/>
        </dgm:presLayoutVars>
      </dgm:prSet>
      <dgm:spPr/>
    </dgm:pt>
    <dgm:pt modelId="{48D06BB0-4C71-4188-BE91-8EEB9D8FEBDB}" type="pres">
      <dgm:prSet presAssocID="{22A636B3-C01F-484C-A1AA-9BE80E710CCD}" presName="parTxOnly" presStyleLbl="node1" presStyleIdx="0" presStyleCnt="3">
        <dgm:presLayoutVars>
          <dgm:bulletEnabled val="1"/>
        </dgm:presLayoutVars>
      </dgm:prSet>
      <dgm:spPr/>
    </dgm:pt>
    <dgm:pt modelId="{C237711C-BE82-4C7B-B8E7-79D9671D11F7}" type="pres">
      <dgm:prSet presAssocID="{A95F97D0-EAF2-48AB-A545-5570CC8F8770}" presName="parSpace" presStyleCnt="0"/>
      <dgm:spPr/>
    </dgm:pt>
    <dgm:pt modelId="{7474406B-7133-4C19-95B0-9D18739F243C}" type="pres">
      <dgm:prSet presAssocID="{2BD89B37-4F8F-466B-AF08-7A819E0ADE1A}" presName="parTxOnly" presStyleLbl="node1" presStyleIdx="1" presStyleCnt="3">
        <dgm:presLayoutVars>
          <dgm:bulletEnabled val="1"/>
        </dgm:presLayoutVars>
      </dgm:prSet>
      <dgm:spPr/>
    </dgm:pt>
    <dgm:pt modelId="{7A5E839D-AF7C-40AD-AC42-9E43914D8017}" type="pres">
      <dgm:prSet presAssocID="{D47748F1-AE6F-451B-98E5-7A834471C411}" presName="parSpace" presStyleCnt="0"/>
      <dgm:spPr/>
    </dgm:pt>
    <dgm:pt modelId="{FCF3E4E2-B4D8-4CB3-A8C4-6797CB43E237}" type="pres">
      <dgm:prSet presAssocID="{0A96F718-06E5-4F86-BEC7-EC0B2AEDB1D8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986A90D-CC72-4CDE-B052-AE59EA5351F9}" srcId="{F2E9CAA4-0432-4F5C-B516-C5B5C9102279}" destId="{0A96F718-06E5-4F86-BEC7-EC0B2AEDB1D8}" srcOrd="2" destOrd="0" parTransId="{542B3250-C3DE-4678-833D-5A75537B75F0}" sibTransId="{2873D411-0DC4-4EE1-B0FC-F58DB36C2990}"/>
    <dgm:cxn modelId="{252B0010-8F73-4113-9D3D-5D1F82D5B9C8}" type="presOf" srcId="{0A96F718-06E5-4F86-BEC7-EC0B2AEDB1D8}" destId="{FCF3E4E2-B4D8-4CB3-A8C4-6797CB43E237}" srcOrd="0" destOrd="0" presId="urn:microsoft.com/office/officeart/2005/8/layout/hChevron3"/>
    <dgm:cxn modelId="{1758FBBA-B073-45DC-BF7D-E245374704A0}" type="presOf" srcId="{2BD89B37-4F8F-466B-AF08-7A819E0ADE1A}" destId="{7474406B-7133-4C19-95B0-9D18739F243C}" srcOrd="0" destOrd="0" presId="urn:microsoft.com/office/officeart/2005/8/layout/hChevron3"/>
    <dgm:cxn modelId="{877163D3-EA1E-4651-8EEC-F6C49981A509}" type="presOf" srcId="{22A636B3-C01F-484C-A1AA-9BE80E710CCD}" destId="{48D06BB0-4C71-4188-BE91-8EEB9D8FEBDB}" srcOrd="0" destOrd="0" presId="urn:microsoft.com/office/officeart/2005/8/layout/hChevron3"/>
    <dgm:cxn modelId="{2566F4E3-F4D1-4F8C-AAD1-BCBFE809CE98}" type="presOf" srcId="{F2E9CAA4-0432-4F5C-B516-C5B5C9102279}" destId="{268BBB2A-3EBC-4D2D-9E9A-D33A85138144}" srcOrd="0" destOrd="0" presId="urn:microsoft.com/office/officeart/2005/8/layout/hChevron3"/>
    <dgm:cxn modelId="{82B9ACE8-3D45-4FD1-AA7D-A9B6E82360A4}" srcId="{F2E9CAA4-0432-4F5C-B516-C5B5C9102279}" destId="{22A636B3-C01F-484C-A1AA-9BE80E710CCD}" srcOrd="0" destOrd="0" parTransId="{94826E8A-2E53-4C8C-B496-228B83DC1AC1}" sibTransId="{A95F97D0-EAF2-48AB-A545-5570CC8F8770}"/>
    <dgm:cxn modelId="{43F215EE-2DB7-4D0A-80FE-74A0ACA53361}" srcId="{F2E9CAA4-0432-4F5C-B516-C5B5C9102279}" destId="{2BD89B37-4F8F-466B-AF08-7A819E0ADE1A}" srcOrd="1" destOrd="0" parTransId="{09FA1266-2AF8-403E-94B1-DD3246E957D8}" sibTransId="{D47748F1-AE6F-451B-98E5-7A834471C411}"/>
    <dgm:cxn modelId="{F9783827-FB5F-4499-BB5E-CD1D767CA528}" type="presParOf" srcId="{268BBB2A-3EBC-4D2D-9E9A-D33A85138144}" destId="{48D06BB0-4C71-4188-BE91-8EEB9D8FEBDB}" srcOrd="0" destOrd="0" presId="urn:microsoft.com/office/officeart/2005/8/layout/hChevron3"/>
    <dgm:cxn modelId="{8FFF3B60-010E-4369-A975-5B63EDB73329}" type="presParOf" srcId="{268BBB2A-3EBC-4D2D-9E9A-D33A85138144}" destId="{C237711C-BE82-4C7B-B8E7-79D9671D11F7}" srcOrd="1" destOrd="0" presId="urn:microsoft.com/office/officeart/2005/8/layout/hChevron3"/>
    <dgm:cxn modelId="{46DB0555-60D9-4F92-9FBF-C966056145D2}" type="presParOf" srcId="{268BBB2A-3EBC-4D2D-9E9A-D33A85138144}" destId="{7474406B-7133-4C19-95B0-9D18739F243C}" srcOrd="2" destOrd="0" presId="urn:microsoft.com/office/officeart/2005/8/layout/hChevron3"/>
    <dgm:cxn modelId="{0CEC2D14-E288-4517-B0C3-37878641566B}" type="presParOf" srcId="{268BBB2A-3EBC-4D2D-9E9A-D33A85138144}" destId="{7A5E839D-AF7C-40AD-AC42-9E43914D8017}" srcOrd="3" destOrd="0" presId="urn:microsoft.com/office/officeart/2005/8/layout/hChevron3"/>
    <dgm:cxn modelId="{8CC69F79-B4F0-4363-95E5-A876D2888A9C}" type="presParOf" srcId="{268BBB2A-3EBC-4D2D-9E9A-D33A85138144}" destId="{FCF3E4E2-B4D8-4CB3-A8C4-6797CB43E23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29F6-10D0-482B-B7B4-0D6F86E03E65}">
      <dsp:nvSpPr>
        <dsp:cNvPr id="0" name=""/>
        <dsp:cNvSpPr/>
      </dsp:nvSpPr>
      <dsp:spPr>
        <a:xfrm>
          <a:off x="0" y="0"/>
          <a:ext cx="2267857" cy="45922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What are issues with current nomenclature  and can they be addressed?</a:t>
          </a:r>
        </a:p>
      </dsp:txBody>
      <dsp:txXfrm>
        <a:off x="0" y="1836910"/>
        <a:ext cx="2267857" cy="1836910"/>
      </dsp:txXfrm>
    </dsp:sp>
    <dsp:sp modelId="{51BE7288-5343-445B-9B6C-8EA0763E8021}">
      <dsp:nvSpPr>
        <dsp:cNvPr id="0" name=""/>
        <dsp:cNvSpPr/>
      </dsp:nvSpPr>
      <dsp:spPr>
        <a:xfrm>
          <a:off x="369314" y="123210"/>
          <a:ext cx="1529228" cy="15292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9455B-FFC1-40EA-B4A9-26572DE448BE}">
      <dsp:nvSpPr>
        <dsp:cNvPr id="0" name=""/>
        <dsp:cNvSpPr/>
      </dsp:nvSpPr>
      <dsp:spPr>
        <a:xfrm>
          <a:off x="2335892" y="0"/>
          <a:ext cx="2267857" cy="4592277"/>
        </a:xfrm>
        <a:prstGeom prst="roundRect">
          <a:avLst>
            <a:gd name="adj" fmla="val 10000"/>
          </a:avLst>
        </a:prstGeom>
        <a:solidFill>
          <a:schemeClr val="accent5">
            <a:hueOff val="-489278"/>
            <a:satOff val="0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What is the importance of steatohepatitis in disease definition and endpoints?</a:t>
          </a:r>
        </a:p>
      </dsp:txBody>
      <dsp:txXfrm>
        <a:off x="2335892" y="1836910"/>
        <a:ext cx="2267857" cy="1836910"/>
      </dsp:txXfrm>
    </dsp:sp>
    <dsp:sp modelId="{26634407-7E7C-4CE3-A70E-DC5684F8BCFC}">
      <dsp:nvSpPr>
        <dsp:cNvPr id="0" name=""/>
        <dsp:cNvSpPr/>
      </dsp:nvSpPr>
      <dsp:spPr>
        <a:xfrm>
          <a:off x="2705207" y="123210"/>
          <a:ext cx="1529228" cy="152922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3F48F-7FF3-4BD3-B179-FF61EF82D373}">
      <dsp:nvSpPr>
        <dsp:cNvPr id="0" name=""/>
        <dsp:cNvSpPr/>
      </dsp:nvSpPr>
      <dsp:spPr>
        <a:xfrm>
          <a:off x="4671785" y="0"/>
          <a:ext cx="2267857" cy="4592277"/>
        </a:xfrm>
        <a:prstGeom prst="roundRect">
          <a:avLst>
            <a:gd name="adj" fmla="val 10000"/>
          </a:avLst>
        </a:prstGeom>
        <a:solidFill>
          <a:schemeClr val="accent5">
            <a:hueOff val="-978556"/>
            <a:satOff val="0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How should the role alcohol be accounted for (or not)?</a:t>
          </a:r>
        </a:p>
      </dsp:txBody>
      <dsp:txXfrm>
        <a:off x="4671785" y="1836910"/>
        <a:ext cx="2267857" cy="1836910"/>
      </dsp:txXfrm>
    </dsp:sp>
    <dsp:sp modelId="{602CBEE1-68B6-479C-B7DE-82F95FF4D194}">
      <dsp:nvSpPr>
        <dsp:cNvPr id="0" name=""/>
        <dsp:cNvSpPr/>
      </dsp:nvSpPr>
      <dsp:spPr>
        <a:xfrm>
          <a:off x="5041100" y="123210"/>
          <a:ext cx="1529228" cy="152922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58ECD-AF6C-476C-BD87-01C3ECD08241}">
      <dsp:nvSpPr>
        <dsp:cNvPr id="0" name=""/>
        <dsp:cNvSpPr/>
      </dsp:nvSpPr>
      <dsp:spPr>
        <a:xfrm>
          <a:off x="7007678" y="0"/>
          <a:ext cx="2267857" cy="4592277"/>
        </a:xfrm>
        <a:prstGeom prst="roundRect">
          <a:avLst>
            <a:gd name="adj" fmla="val 10000"/>
          </a:avLst>
        </a:prstGeom>
        <a:solidFill>
          <a:schemeClr val="accent5">
            <a:hueOff val="-1467834"/>
            <a:satOff val="0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How might name change impact disease awareness, clinical trials and regulatory approval pathways?</a:t>
          </a:r>
        </a:p>
      </dsp:txBody>
      <dsp:txXfrm>
        <a:off x="7007678" y="1836910"/>
        <a:ext cx="2267857" cy="1836910"/>
      </dsp:txXfrm>
    </dsp:sp>
    <dsp:sp modelId="{271DCFB4-396B-40B9-A930-5B63FAC5EFCC}">
      <dsp:nvSpPr>
        <dsp:cNvPr id="0" name=""/>
        <dsp:cNvSpPr/>
      </dsp:nvSpPr>
      <dsp:spPr>
        <a:xfrm>
          <a:off x="7376993" y="123210"/>
          <a:ext cx="1529228" cy="1529228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43B56-23F1-49F3-9FB9-4F192D59FCD0}">
      <dsp:nvSpPr>
        <dsp:cNvPr id="0" name=""/>
        <dsp:cNvSpPr/>
      </dsp:nvSpPr>
      <dsp:spPr>
        <a:xfrm>
          <a:off x="9343571" y="0"/>
          <a:ext cx="2267857" cy="4592277"/>
        </a:xfrm>
        <a:prstGeom prst="roundRect">
          <a:avLst>
            <a:gd name="adj" fmla="val 10000"/>
          </a:avLst>
        </a:prstGeom>
        <a:solidFill>
          <a:schemeClr val="accent5">
            <a:hueOff val="-1957112"/>
            <a:satOff val="0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Can an alternate name reduce heterogeneity and allow for future advances ?</a:t>
          </a:r>
        </a:p>
      </dsp:txBody>
      <dsp:txXfrm>
        <a:off x="9343571" y="1836910"/>
        <a:ext cx="2267857" cy="1836910"/>
      </dsp:txXfrm>
    </dsp:sp>
    <dsp:sp modelId="{65245E8E-8ADB-4645-9EFE-357F5BFD2D87}">
      <dsp:nvSpPr>
        <dsp:cNvPr id="0" name=""/>
        <dsp:cNvSpPr/>
      </dsp:nvSpPr>
      <dsp:spPr>
        <a:xfrm>
          <a:off x="9712886" y="123210"/>
          <a:ext cx="1529228" cy="152922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BAA2B-0ED3-4B94-8C2D-6AF8BCB79AE7}">
      <dsp:nvSpPr>
        <dsp:cNvPr id="0" name=""/>
        <dsp:cNvSpPr/>
      </dsp:nvSpPr>
      <dsp:spPr>
        <a:xfrm>
          <a:off x="464457" y="3826241"/>
          <a:ext cx="10682514" cy="688841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06BB0-4C71-4188-BE91-8EEB9D8FEBDB}">
      <dsp:nvSpPr>
        <dsp:cNvPr id="0" name=""/>
        <dsp:cNvSpPr/>
      </dsp:nvSpPr>
      <dsp:spPr>
        <a:xfrm>
          <a:off x="3571" y="2084652"/>
          <a:ext cx="3123406" cy="12493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Discussion at meetings</a:t>
          </a:r>
        </a:p>
      </dsp:txBody>
      <dsp:txXfrm>
        <a:off x="3571" y="2084652"/>
        <a:ext cx="2811066" cy="1249362"/>
      </dsp:txXfrm>
    </dsp:sp>
    <dsp:sp modelId="{7474406B-7133-4C19-95B0-9D18739F243C}">
      <dsp:nvSpPr>
        <dsp:cNvPr id="0" name=""/>
        <dsp:cNvSpPr/>
      </dsp:nvSpPr>
      <dsp:spPr>
        <a:xfrm>
          <a:off x="2502296" y="2084652"/>
          <a:ext cx="3123406" cy="12493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Use in publications</a:t>
          </a:r>
        </a:p>
      </dsp:txBody>
      <dsp:txXfrm>
        <a:off x="3126977" y="2084652"/>
        <a:ext cx="1874044" cy="1249362"/>
      </dsp:txXfrm>
    </dsp:sp>
    <dsp:sp modelId="{FCF3E4E2-B4D8-4CB3-A8C4-6797CB43E237}">
      <dsp:nvSpPr>
        <dsp:cNvPr id="0" name=""/>
        <dsp:cNvSpPr/>
      </dsp:nvSpPr>
      <dsp:spPr>
        <a:xfrm>
          <a:off x="5001021" y="2084652"/>
          <a:ext cx="3123406" cy="12493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Use in practice</a:t>
          </a:r>
        </a:p>
      </dsp:txBody>
      <dsp:txXfrm>
        <a:off x="5625702" y="2084652"/>
        <a:ext cx="1874044" cy="1249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06BB0-4C71-4188-BE91-8EEB9D8FEBDB}">
      <dsp:nvSpPr>
        <dsp:cNvPr id="0" name=""/>
        <dsp:cNvSpPr/>
      </dsp:nvSpPr>
      <dsp:spPr>
        <a:xfrm>
          <a:off x="3571" y="2084652"/>
          <a:ext cx="3123406" cy="12493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354" tIns="82677" rIns="41339" bIns="82677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Medical societies</a:t>
          </a:r>
        </a:p>
      </dsp:txBody>
      <dsp:txXfrm>
        <a:off x="3571" y="2084652"/>
        <a:ext cx="2811066" cy="1249362"/>
      </dsp:txXfrm>
    </dsp:sp>
    <dsp:sp modelId="{7474406B-7133-4C19-95B0-9D18739F243C}">
      <dsp:nvSpPr>
        <dsp:cNvPr id="0" name=""/>
        <dsp:cNvSpPr/>
      </dsp:nvSpPr>
      <dsp:spPr>
        <a:xfrm>
          <a:off x="2502296" y="2084652"/>
          <a:ext cx="3123406" cy="12493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82677" rIns="41339" bIns="82677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Regulators</a:t>
          </a:r>
        </a:p>
      </dsp:txBody>
      <dsp:txXfrm>
        <a:off x="3126977" y="2084652"/>
        <a:ext cx="1874044" cy="1249362"/>
      </dsp:txXfrm>
    </dsp:sp>
    <dsp:sp modelId="{FCF3E4E2-B4D8-4CB3-A8C4-6797CB43E237}">
      <dsp:nvSpPr>
        <dsp:cNvPr id="0" name=""/>
        <dsp:cNvSpPr/>
      </dsp:nvSpPr>
      <dsp:spPr>
        <a:xfrm>
          <a:off x="5001021" y="2084652"/>
          <a:ext cx="3123406" cy="12493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82677" rIns="41339" bIns="82677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Industry</a:t>
          </a:r>
        </a:p>
      </dsp:txBody>
      <dsp:txXfrm>
        <a:off x="5625702" y="2084652"/>
        <a:ext cx="1874044" cy="124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F9EA2-39E1-BD4A-A493-F2BC9B0D08A8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FA9E2-0701-0941-89DB-8A7FDAA98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8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Based on these concerns, we sought to address the following key questions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2A6-F3B0-F540-9D6A-F25DFA6574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44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Arun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49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1. (A) Venn diagram showing the distribution of patients with hepatic steatosis who fulfilled 1, 2, or all 3 definitions of MASLD, MAFLD, and NAFLD. Hepatic steatosis was diagnosed by proton-magnetic resonance spectroscopy in a population screening study of 1,016 apparently healthy individuals. (</a:t>
            </a:r>
          </a:p>
          <a:p>
            <a:r>
              <a:rPr lang="en-US" dirty="0"/>
              <a:t> 1,016 randomly selected community subjects who had undergone proton-magnetic resonance spectroscopy in Hong Kong from 2008-2010 (mean age 48±10 years; 57.3% women; body mass index [BMI] 22.8±3.5 kg/m2).[5, 6] The population prevalence of NAFLD, MASLD, and MAFLD was 25.7% (95% Journal Pre-proof4  CI 23.1-28.5%), 26.7% (95% CI 24.0-29.5%), and 25.9% (95% CI 23.2-28.7%) respectively. Among 277 subjects with intrahepatic triglyceride content ≥5%, 89.2% met all three definitions (Fig. 1A). Among 261 patients with NAFLD, only 6 (2.3%) and 14 (5.4%) did not fulfil the metabolic criteria of MASLD and MAFLD respectively.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26 September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9207-B6F1-E94C-9541-90A9D10E568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4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Metabolic risk profile in lean patients with NAFLD (n=170)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26 September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9207-B6F1-E94C-9541-90A9D10E568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Ciardullo</a:t>
            </a:r>
            <a:r>
              <a:rPr lang="en-US" dirty="0"/>
              <a:t>: data from NHANES – 99.4% of those with steatosis met CM criteria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26 September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9207-B6F1-E94C-9541-90A9D10E568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26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US" b="1" i="1" dirty="0">
                <a:solidFill>
                  <a:srgbClr val="221E1F"/>
                </a:solidFill>
                <a:effectLst/>
                <a:latin typeface="Helvetica" pitchFamily="2" charset="0"/>
              </a:rPr>
              <a:t>Figure: </a:t>
            </a:r>
            <a:r>
              <a:rPr lang="en-US" b="1" dirty="0">
                <a:solidFill>
                  <a:srgbClr val="221E1F"/>
                </a:solidFill>
                <a:effectLst/>
                <a:latin typeface="Helvetica" pitchFamily="2" charset="0"/>
              </a:rPr>
              <a:t>The dynamic spectrum of </a:t>
            </a:r>
            <a:r>
              <a:rPr lang="en-US" b="1" dirty="0" err="1">
                <a:solidFill>
                  <a:srgbClr val="221E1F"/>
                </a:solidFill>
                <a:effectLst/>
                <a:latin typeface="Helvetica" pitchFamily="2" charset="0"/>
              </a:rPr>
              <a:t>steatotic</a:t>
            </a:r>
            <a:r>
              <a:rPr lang="en-US" b="1" dirty="0">
                <a:solidFill>
                  <a:srgbClr val="221E1F"/>
                </a:solidFill>
                <a:effectLst/>
                <a:latin typeface="Helvetica" pitchFamily="2" charset="0"/>
              </a:rPr>
              <a:t> liver disease </a:t>
            </a:r>
            <a:endParaRPr lang="en-US" dirty="0">
              <a:solidFill>
                <a:srgbClr val="221E1F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221E1F"/>
                </a:solidFill>
                <a:effectLst/>
                <a:latin typeface="Helvetica" pitchFamily="2" charset="0"/>
              </a:rPr>
              <a:t>The graph shows how the disease drivers of SLD (x-axis) and the severity of liver disease (y-axis) determine the risk of developing decompensated liver disease within 5 years. Risk estimates derived from observational studies.</a:t>
            </a:r>
            <a:r>
              <a:rPr lang="en-US" baseline="30000" dirty="0">
                <a:solidFill>
                  <a:srgbClr val="221E1F"/>
                </a:solidFill>
                <a:effectLst/>
                <a:latin typeface="Helvetica" pitchFamily="2" charset="0"/>
              </a:rPr>
              <a:t>8,11–13 </a:t>
            </a:r>
            <a:r>
              <a:rPr lang="en-US" dirty="0">
                <a:solidFill>
                  <a:srgbClr val="221E1F"/>
                </a:solidFill>
                <a:effectLst/>
                <a:latin typeface="Helvetica" pitchFamily="2" charset="0"/>
              </a:rPr>
              <a:t>ALD=alcohol-related liver disease. F1=fibrosis stage 1. F2=fibrosis stage 2. F3=fibrosis stage 3. F4=fibrosis stage 4. MASLD=metabolic dysfunction-associated </a:t>
            </a:r>
            <a:r>
              <a:rPr lang="en-US" dirty="0" err="1">
                <a:solidFill>
                  <a:srgbClr val="221E1F"/>
                </a:solidFill>
                <a:effectLst/>
                <a:latin typeface="Helvetica" pitchFamily="2" charset="0"/>
              </a:rPr>
              <a:t>steatotic</a:t>
            </a:r>
            <a:r>
              <a:rPr lang="en-US" dirty="0">
                <a:solidFill>
                  <a:srgbClr val="221E1F"/>
                </a:solidFill>
                <a:effectLst/>
                <a:latin typeface="Helvetica" pitchFamily="2" charset="0"/>
              </a:rPr>
              <a:t> liver disease. SLD=</a:t>
            </a:r>
            <a:r>
              <a:rPr lang="en-US" dirty="0" err="1">
                <a:solidFill>
                  <a:srgbClr val="221E1F"/>
                </a:solidFill>
                <a:effectLst/>
                <a:latin typeface="Helvetica" pitchFamily="2" charset="0"/>
              </a:rPr>
              <a:t>steatotic</a:t>
            </a:r>
            <a:r>
              <a:rPr lang="en-US" dirty="0">
                <a:solidFill>
                  <a:srgbClr val="221E1F"/>
                </a:solidFill>
                <a:effectLst/>
                <a:latin typeface="Helvetica" pitchFamily="2" charset="0"/>
              </a:rPr>
              <a:t> liver disease. TE=transient elastography.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26 September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9207-B6F1-E94C-9541-90A9D10E568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49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proposed nomenclature allows the flexibility for refinement as new evidence emerges about underlying pathophysiology and risk factors.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4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Patients: focus groups for how we should discuss disease.  Will there be a distinction between what we describe to patients and what the disease is </a:t>
            </a:r>
            <a:r>
              <a:rPr lang="en-US"/>
              <a:t>officially called</a:t>
            </a:r>
          </a:p>
        </p:txBody>
      </p:sp>
    </p:spTree>
    <p:extLst>
      <p:ext uri="{BB962C8B-B14F-4D97-AF65-F5344CB8AC3E}">
        <p14:creationId xmlns:p14="http://schemas.microsoft.com/office/powerpoint/2010/main" val="105665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lack of specified # allowing for range of rigor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9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F7-ACA2-1849-B0EF-1795ACFEA3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7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F7-ACA2-1849-B0EF-1795ACFEA3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each round, comments were compiled, categorized and use to make modifications to the statements, meaning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2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Arun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Arun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Arun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A9E2-0701-0941-89DB-8A7FDAA98C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9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172D1A-18E6-A948-8F16-3DCE4B390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1A107-C3CF-5D45-A3FF-90FF5635B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842" y="2476628"/>
            <a:ext cx="5325764" cy="23876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43BD0-09C3-2948-A481-8FE7956E51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41783" y="1313865"/>
            <a:ext cx="2258513" cy="922439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E82552-C7CE-397B-8347-4FE7BF1E3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5843" y="5179964"/>
            <a:ext cx="4855627" cy="853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NAFLD nomenclature is changing.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4BD86E66-222D-F773-01F2-B2EFA7D9F3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3897" y="1042744"/>
            <a:ext cx="4772512" cy="477251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2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3E0D42-08B2-EF4D-85A1-3D2E9D326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12A21-4AFF-C141-8947-CDE3397D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C157C-EE38-8F4A-A86A-0623A543E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696" y="1460500"/>
            <a:ext cx="5181600" cy="415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DB68-50B0-2E4F-AC47-EAD087986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2696" y="1460500"/>
            <a:ext cx="5181600" cy="415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FBC5-7146-364D-9726-48D8668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39DCA85-4FA0-904F-AF7B-870321A4F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DF333F-7412-7B49-A7B4-986105B81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4713F1-A5F7-3A4F-9587-6E12D07B9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12A21-4AFF-C141-8947-CDE3397D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C157C-EE38-8F4A-A86A-0623A543E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696" y="1460500"/>
            <a:ext cx="5181600" cy="415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DB68-50B0-2E4F-AC47-EAD087986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2696" y="1460500"/>
            <a:ext cx="5181600" cy="415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FBC5-7146-364D-9726-48D8668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94FD3C-235F-1C48-8755-1734D4892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E4FEF2-C381-9448-9FFA-7DD433D3F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3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EDD4-A9C0-C049-924D-292043A3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365126"/>
            <a:ext cx="10515600" cy="11109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B2E03-0D94-884F-8428-1DCAA8725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6" y="150223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E821C-09A8-A340-9198-169060E5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96" y="2326142"/>
            <a:ext cx="5157787" cy="3539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1C6E5-C981-8C4F-AE21-0A4C6C743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1108" y="150223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EF7F4-9158-1548-9ED8-F1CB6F8BB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1108" y="2326142"/>
            <a:ext cx="5183188" cy="3539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4D63A8-866C-6A4B-A0A8-0DA1F7B6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DCAFB0C-5187-9F48-8CE3-78369AB874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92247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604022-C10D-A840-8BCC-44027A781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1EDD4-A9C0-C049-924D-292043A3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365126"/>
            <a:ext cx="10515600" cy="11109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B2E03-0D94-884F-8428-1DCAA8725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6" y="150223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E821C-09A8-A340-9198-169060E5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96" y="2326142"/>
            <a:ext cx="5157787" cy="3539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1C6E5-C981-8C4F-AE21-0A4C6C743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1108" y="150223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EF7F4-9158-1548-9ED8-F1CB6F8BB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1108" y="2326142"/>
            <a:ext cx="5183188" cy="3539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4D63A8-866C-6A4B-A0A8-0DA1F7B6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12254AC-CF6A-E345-AAD9-110F17D155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922C6A-2D96-8541-B331-EE1F4A5E5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2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E6FB8-33D8-9449-B0EE-BC01CC534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1EDD4-A9C0-C049-924D-292043A3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365126"/>
            <a:ext cx="10515600" cy="11109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B2E03-0D94-884F-8428-1DCAA8725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6" y="150223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E821C-09A8-A340-9198-169060E5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96" y="2326142"/>
            <a:ext cx="5157787" cy="3539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1C6E5-C981-8C4F-AE21-0A4C6C743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1108" y="150223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EF7F4-9158-1548-9ED8-F1CB6F8BB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1108" y="2326142"/>
            <a:ext cx="5183188" cy="3539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4D63A8-866C-6A4B-A0A8-0DA1F7B6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EE8AAA4-218B-5448-A5C1-36408D03E2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321E0F-40EE-564D-84E1-B0080469E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4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6BA1B-23B6-4046-AAB1-952F42330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2923-A007-C747-B849-AC03092B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45EC8E-4C40-2546-BFD8-2E0F1E7D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4870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F786ED-7F88-CF4D-81B2-0ECC23F963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6BA1B-23B6-4046-AAB1-952F42330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2923-A007-C747-B849-AC03092B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45EC8E-4C40-2546-BFD8-2E0F1E7D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C7BB1C-32ED-CA45-84D3-BC4A46934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3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6139FA-BC6C-EE44-BB11-B24A764E9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789858-78C8-4E4E-9127-119F676FC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6BA1B-23B6-4046-AAB1-952F42330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2923-A007-C747-B849-AC03092B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45EC8E-4C40-2546-BFD8-2E0F1E7D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88010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B1C55-3DF9-4948-A593-B9B6B83E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BF38ABE-1972-7414-C58F-A91B905D1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0793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CC22E-DD96-CA47-9497-62B4CDD9D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28446-7DCB-6A46-AEB8-B2870FE3C0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B1C55-3DF9-4948-A593-B9B6B83E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E6909E9-9786-CE55-4C66-53047A1BC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124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7172D1A-18E6-A948-8F16-3DCE4B390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1A107-C3CF-5D45-A3FF-90FF5635B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267" y="607219"/>
            <a:ext cx="6865981" cy="1946536"/>
          </a:xfrm>
        </p:spPr>
        <p:txBody>
          <a:bodyPr anchor="b">
            <a:noAutofit/>
          </a:bodyPr>
          <a:lstStyle>
            <a:lvl1pPr algn="r">
              <a:defRPr sz="8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43BD0-09C3-2948-A481-8FE7956E51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186" y="4570074"/>
            <a:ext cx="4765923" cy="194653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5B141EA-38B3-9E48-B09E-2FB07E952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08914" y="2991679"/>
            <a:ext cx="4862336" cy="1073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NAFLD nomenclature is changing.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8DF815-9F33-4BF0-18F3-6F88C671E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4619" y="266830"/>
            <a:ext cx="4056030" cy="405603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9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800CF0-B3AD-9443-A5F4-7B9FAE0AE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07243-83E9-7144-8C98-F9BD141778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B1C55-3DF9-4948-A593-B9B6B83E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6EC6D9-898E-6E70-23A9-A2B051D33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1013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12C88-46B2-7A4B-8D99-2FC28B2FE8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B1C55-3DF9-4948-A593-B9B6B83E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B98BD-D072-6D47-8895-C1905C7DD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DAED24-7F2A-1376-3B04-3B5A98B45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52063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BF7B-1266-DFE3-3FF1-477C955A8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781FB-4677-57E1-A8CB-06C7413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11F9-E213-2621-84A4-AB5D929B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A423-4D31-449E-A7D6-E0F60EC999A0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D96AC-8953-279B-AA76-D41380F4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17F0E-35B9-AFD2-D8CA-03EC31E1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BA96-C1C2-4DD2-B6D8-7172A3BA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7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442353-B492-644D-85E8-8B9F858D5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F139A-F316-0845-9EB6-07160675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F2A77-0A99-3C4E-92F9-37B78C41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79DB49-DAD9-4E4C-A989-767D31ED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96" y="6356350"/>
            <a:ext cx="6978805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6902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442353-B492-644D-85E8-8B9F858D5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F139A-F316-0845-9EB6-07160675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F2A77-0A99-3C4E-92F9-37B78C41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97A4-C06C-4A4A-B158-13824B67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96" y="6356350"/>
            <a:ext cx="69788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9299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442353-B492-644D-85E8-8B9F858D5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F139A-F316-0845-9EB6-07160675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F2A77-0A99-3C4E-92F9-37B78C41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D94AE-D755-4C4B-AFF7-8A1E186E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96" y="6356350"/>
            <a:ext cx="69788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5144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BC7E-58E2-1848-9702-09CDEC98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4D63-082F-4949-B149-67F7878CB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96" y="1435332"/>
            <a:ext cx="10515600" cy="4095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317F-88AB-BA42-9B9B-3D91056A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19E3BD-7C49-394C-A527-B0EB5D7C1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7811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DFBC68-6F8D-3042-8C91-F100753C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130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8BC7E-58E2-1848-9702-09CDEC98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4D63-082F-4949-B149-67F7878CB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317F-88AB-BA42-9B9B-3D91056A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ABD609-5813-3042-98A4-ED5497725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60361B-7586-8A49-A628-E245D6775E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65C11A-4656-2C46-AB9B-B1347E2C0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8BC7E-58E2-1848-9702-09CDEC98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4D63-082F-4949-B149-67F7878CB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317F-88AB-BA42-9B9B-3D91056A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F4A93FD-F455-4643-B56E-AB1D55E89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108CED-E1D5-F141-B083-584A94CCC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2A21-4AFF-C141-8947-CDE3397D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C157C-EE38-8F4A-A86A-0623A543E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696" y="1460500"/>
            <a:ext cx="5181600" cy="415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DB68-50B0-2E4F-AC47-EAD087986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2696" y="1460500"/>
            <a:ext cx="5181600" cy="4156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FBC5-7146-364D-9726-48D8668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37EEF0D-173F-404C-A86D-5DB615C96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0465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98F92B-9775-784D-BDB0-2976D558C9E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AF2554-97ED-074F-8B41-E3DDBED4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365125"/>
            <a:ext cx="10515600" cy="1062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BB1AE-EBA3-AD44-A79F-111B8426D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6" y="14353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CEBE7-5222-2D43-95DD-58D17BEF5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594" y="6328045"/>
            <a:ext cx="697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DEED2-0BF9-1841-BFB6-50591AC34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4296" y="6356350"/>
            <a:ext cx="959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7BED81-578C-FF41-8029-CB4FC1FBA9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C62CF-0B3E-344C-89A8-74A9E75D9BBC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4424" y="6249988"/>
            <a:ext cx="1586235" cy="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1" r:id="rId3"/>
    <p:sldLayoutId id="2147483659" r:id="rId4"/>
    <p:sldLayoutId id="2147483660" r:id="rId5"/>
    <p:sldLayoutId id="2147483650" r:id="rId6"/>
    <p:sldLayoutId id="2147483657" r:id="rId7"/>
    <p:sldLayoutId id="2147483658" r:id="rId8"/>
    <p:sldLayoutId id="2147483652" r:id="rId9"/>
    <p:sldLayoutId id="2147483661" r:id="rId10"/>
    <p:sldLayoutId id="2147483662" r:id="rId11"/>
    <p:sldLayoutId id="2147483653" r:id="rId12"/>
    <p:sldLayoutId id="2147483663" r:id="rId13"/>
    <p:sldLayoutId id="2147483664" r:id="rId14"/>
    <p:sldLayoutId id="2147483654" r:id="rId15"/>
    <p:sldLayoutId id="2147483666" r:id="rId16"/>
    <p:sldLayoutId id="2147483667" r:id="rId17"/>
    <p:sldLayoutId id="2147483655" r:id="rId18"/>
    <p:sldLayoutId id="2147483668" r:id="rId19"/>
    <p:sldLayoutId id="2147483669" r:id="rId20"/>
    <p:sldLayoutId id="2147483665" r:id="rId21"/>
    <p:sldLayoutId id="2147483670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sld.org/new-nafld-nomenclature" TargetMode="External"/><Relationship Id="rId2" Type="http://schemas.openxmlformats.org/officeDocument/2006/relationships/hyperlink" Target="https://twitter.com/AASLDtweets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9" Type="http://schemas.openxmlformats.org/officeDocument/2006/relationships/image" Target="../media/image58.jpeg"/><Relationship Id="rId21" Type="http://schemas.openxmlformats.org/officeDocument/2006/relationships/image" Target="../media/image40.jpeg"/><Relationship Id="rId34" Type="http://schemas.openxmlformats.org/officeDocument/2006/relationships/image" Target="../media/image53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33" Type="http://schemas.openxmlformats.org/officeDocument/2006/relationships/image" Target="../media/image52.jpeg"/><Relationship Id="rId38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32" Type="http://schemas.openxmlformats.org/officeDocument/2006/relationships/image" Target="../media/image51.jpeg"/><Relationship Id="rId37" Type="http://schemas.openxmlformats.org/officeDocument/2006/relationships/image" Target="../media/image56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28" Type="http://schemas.openxmlformats.org/officeDocument/2006/relationships/image" Target="../media/image47.jpeg"/><Relationship Id="rId36" Type="http://schemas.openxmlformats.org/officeDocument/2006/relationships/image" Target="../media/image55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31" Type="http://schemas.openxmlformats.org/officeDocument/2006/relationships/image" Target="../media/image50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Relationship Id="rId30" Type="http://schemas.openxmlformats.org/officeDocument/2006/relationships/image" Target="../media/image49.jpeg"/><Relationship Id="rId35" Type="http://schemas.openxmlformats.org/officeDocument/2006/relationships/image" Target="../media/image54.jpeg"/><Relationship Id="rId8" Type="http://schemas.openxmlformats.org/officeDocument/2006/relationships/image" Target="../media/image27.jpe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649A-319D-78B6-69B9-EB173779AD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 More NAFLD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7F7B8-A387-4A88-B504-74463FA4B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5843" y="5179964"/>
            <a:ext cx="4772512" cy="853088"/>
          </a:xfrm>
        </p:spPr>
        <p:txBody>
          <a:bodyPr/>
          <a:lstStyle/>
          <a:p>
            <a:r>
              <a:rPr lang="en-US" dirty="0"/>
              <a:t>The NAFLD nomenclature is changing.</a:t>
            </a:r>
          </a:p>
        </p:txBody>
      </p:sp>
      <p:pic>
        <p:nvPicPr>
          <p:cNvPr id="4" name="Content Placeholder 7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A89779B2-4DB1-7B4F-53DC-716226291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3" t="-17217" r="15161" b="1228"/>
          <a:stretch/>
        </p:blipFill>
        <p:spPr>
          <a:xfrm>
            <a:off x="5382797" y="-385527"/>
            <a:ext cx="2572591" cy="25753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6" name="Picture Placeholder 5" descr="A doctor talking to a patient&#10;&#10;Description automatically generated">
            <a:extLst>
              <a:ext uri="{FF2B5EF4-FFF2-40B4-BE49-F238E27FC236}">
                <a16:creationId xmlns:a16="http://schemas.microsoft.com/office/drawing/2014/main" id="{2E698F48-5CCC-02DD-7928-97A024A2FB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5665" r="17669"/>
          <a:stretch/>
        </p:blipFill>
        <p:spPr>
          <a:xfrm>
            <a:off x="6442169" y="1091940"/>
            <a:ext cx="5325763" cy="5325763"/>
          </a:xfrm>
        </p:spPr>
      </p:pic>
    </p:spTree>
    <p:extLst>
      <p:ext uri="{BB962C8B-B14F-4D97-AF65-F5344CB8AC3E}">
        <p14:creationId xmlns:p14="http://schemas.microsoft.com/office/powerpoint/2010/main" val="254118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E3FF4-909F-E4F9-567B-690AC8C1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F7F02-CBE5-6AE8-F2EC-A87C0EC81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7D05A-069A-2FE8-A38F-0B8B9D1E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" y="252412"/>
            <a:ext cx="101250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4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C17A54-84F5-6C25-7A38-562329AF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Nomenclature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B051E-2EC4-B415-1CB6-F64750B2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E7544-A68B-B8F4-DC85-844FD7397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82D23-A31B-3A13-E097-ED777D954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5" y="484094"/>
            <a:ext cx="12019687" cy="56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0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72CDD-8416-EC7C-4431-85C8FC58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6"/>
            <a:ext cx="10515600" cy="1062231"/>
          </a:xfrm>
        </p:spPr>
        <p:txBody>
          <a:bodyPr/>
          <a:lstStyle/>
          <a:p>
            <a:r>
              <a:rPr lang="en-US" dirty="0"/>
              <a:t>Decision Support Tool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8F74AB-E34E-6DB8-02BC-EA0FDF29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CD3A7-C22E-789E-BE61-D54D02009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081AE-115E-21C6-676C-28E51424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07" y="807707"/>
            <a:ext cx="7438720" cy="54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7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A756B-5E39-B38B-BFB0-D4D774187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  <a:endParaRPr lang="en-US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84D148-B93A-2D8C-3050-773C19CF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A7BED81-578C-FF41-8029-CB4FC1FBA92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CA8CF-BE13-D713-4A8C-2DE5C9498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75"/>
          <a:stretch/>
        </p:blipFill>
        <p:spPr>
          <a:xfrm>
            <a:off x="70876" y="1014121"/>
            <a:ext cx="6025124" cy="4428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45855-F1FC-3865-1E29-DAFE9E2D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374" y="0"/>
            <a:ext cx="6531750" cy="350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541C2-8F98-EE9B-A841-BF15B90C4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815846"/>
            <a:ext cx="5797550" cy="40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1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73E5-1DBA-F875-1B3B-7F119D99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Endorsements – more than 70 societies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ADB29-C907-28F8-70A3-6205B962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FC0A1-6E7B-6A91-2483-FE9B9F70D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3D8415-A661-D1C4-869D-59B50147E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256" y="1242072"/>
            <a:ext cx="9093488" cy="5085973"/>
          </a:xfrm>
        </p:spPr>
      </p:pic>
    </p:spTree>
    <p:extLst>
      <p:ext uri="{BB962C8B-B14F-4D97-AF65-F5344CB8AC3E}">
        <p14:creationId xmlns:p14="http://schemas.microsoft.com/office/powerpoint/2010/main" val="264772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7735-185C-2DED-0AE8-817A79318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561" y="640914"/>
            <a:ext cx="10289088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Overlap between NAFLD and MASLD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3037B-3985-B8AF-0E9B-8E2445ABF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Impact interpretation of previously published data?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Impact on clinical trials?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Impact on qualification of biomarkers?</a:t>
            </a:r>
          </a:p>
        </p:txBody>
      </p:sp>
    </p:spTree>
    <p:extLst>
      <p:ext uri="{BB962C8B-B14F-4D97-AF65-F5344CB8AC3E}">
        <p14:creationId xmlns:p14="http://schemas.microsoft.com/office/powerpoint/2010/main" val="3376166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43B6-017B-7635-EA83-8203BCFD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52918"/>
            <a:ext cx="10515600" cy="1325563"/>
          </a:xfrm>
        </p:spPr>
        <p:txBody>
          <a:bodyPr/>
          <a:lstStyle/>
          <a:p>
            <a:r>
              <a:rPr lang="en-US" b="1" dirty="0"/>
              <a:t>MASLD near complete overlap with NAFLD population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98516-0103-9A7E-4D60-D3DAB9884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0974F-AA23-E158-9676-BAE299F6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9" y="1386349"/>
            <a:ext cx="7473264" cy="392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B1489-C6D7-AFED-B21C-BAAB35B85607}"/>
              </a:ext>
            </a:extLst>
          </p:cNvPr>
          <p:cNvSpPr txBox="1"/>
          <p:nvPr/>
        </p:nvSpPr>
        <p:spPr>
          <a:xfrm>
            <a:off x="1965867" y="623728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Song et al. Can we use old NAFLD data under the new MASLD definition? </a:t>
            </a:r>
            <a:r>
              <a:rPr lang="en-US" sz="1400" i="1" dirty="0"/>
              <a:t>J Hep </a:t>
            </a:r>
            <a:r>
              <a:rPr lang="en-US" sz="1400" dirty="0"/>
              <a:t>2023</a:t>
            </a:r>
          </a:p>
          <a:p>
            <a:endParaRPr lang="en-US" sz="14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3634F86-08E8-F7D3-AE9E-4B863CD18784}"/>
              </a:ext>
            </a:extLst>
          </p:cNvPr>
          <p:cNvGraphicFramePr>
            <a:graphicFrameLocks noGrp="1"/>
          </p:cNvGraphicFramePr>
          <p:nvPr/>
        </p:nvGraphicFramePr>
        <p:xfrm>
          <a:off x="7718504" y="1134859"/>
          <a:ext cx="4114800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71195069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18108223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16423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not fulfilling MASLD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% not fulfilling MAFLD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59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sample (HK) NAFLD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15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Incident NAFLD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296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Biopsy proven NAFLD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37041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A8B4C3-40F2-0B14-3033-1EFA5156001C}"/>
              </a:ext>
            </a:extLst>
          </p:cNvPr>
          <p:cNvSpPr txBox="1">
            <a:spLocks/>
          </p:cNvSpPr>
          <p:nvPr/>
        </p:nvSpPr>
        <p:spPr>
          <a:xfrm>
            <a:off x="7149241" y="4680854"/>
            <a:ext cx="4446366" cy="110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n-lt"/>
              </a:rPr>
              <a:t>MASLD closer overlap with  NAFLD than MAFLD in 3 Asian cohorts</a:t>
            </a:r>
          </a:p>
          <a:p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281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F736-F6FD-8465-DFB9-D81932EE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98" y="-144464"/>
            <a:ext cx="11943184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Near complete overlap in biomarker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C982B-63CA-56BA-6977-FC2401CFD36D}"/>
              </a:ext>
            </a:extLst>
          </p:cNvPr>
          <p:cNvSpPr txBox="1"/>
          <p:nvPr/>
        </p:nvSpPr>
        <p:spPr>
          <a:xfrm>
            <a:off x="1828800" y="6096300"/>
            <a:ext cx="1019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Ratziu</a:t>
            </a:r>
            <a:r>
              <a:rPr lang="en-US" dirty="0"/>
              <a:t> et al. Confirmatory biomarker diagnostic studies are not needed when transitioning from NAFLD to MASLD. J Hep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E991C-8519-55B0-34C0-14D04C0CA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8" b="17933"/>
          <a:stretch/>
        </p:blipFill>
        <p:spPr>
          <a:xfrm>
            <a:off x="312298" y="1325563"/>
            <a:ext cx="7294726" cy="4566283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F9535-0C3C-C8B3-AEEF-8C0E99EAB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6675" y="1325563"/>
            <a:ext cx="4446366" cy="4351338"/>
          </a:xfrm>
        </p:spPr>
        <p:txBody>
          <a:bodyPr/>
          <a:lstStyle/>
          <a:p>
            <a:r>
              <a:rPr lang="en-US" dirty="0">
                <a:latin typeface="+mn-lt"/>
              </a:rPr>
              <a:t>Data acquired for NAFLD are valid for MASLD</a:t>
            </a:r>
          </a:p>
          <a:p>
            <a:r>
              <a:rPr lang="en-US" dirty="0">
                <a:latin typeface="+mn-lt"/>
              </a:rPr>
              <a:t>Nomenclature change will not impact biomarker development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D440E-8615-4FF4-86EB-215C432DD030}"/>
              </a:ext>
            </a:extLst>
          </p:cNvPr>
          <p:cNvSpPr/>
          <p:nvPr/>
        </p:nvSpPr>
        <p:spPr>
          <a:xfrm>
            <a:off x="6209950" y="2413131"/>
            <a:ext cx="917360" cy="3507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472B3-DEA4-AC49-9897-95D7898D2011}"/>
              </a:ext>
            </a:extLst>
          </p:cNvPr>
          <p:cNvSpPr/>
          <p:nvPr/>
        </p:nvSpPr>
        <p:spPr>
          <a:xfrm>
            <a:off x="6209950" y="4707482"/>
            <a:ext cx="917360" cy="12924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7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C59C-7337-721C-0232-BCE1EBDF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19" y="10976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Capture of ‘lean’ NAFLD – MASLD captures more left out with MAFLD criteria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D3402-A539-A142-4C6E-151D5A239419}"/>
              </a:ext>
            </a:extLst>
          </p:cNvPr>
          <p:cNvSpPr txBox="1"/>
          <p:nvPr/>
        </p:nvSpPr>
        <p:spPr>
          <a:xfrm>
            <a:off x="155510" y="5983673"/>
            <a:ext cx="10058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 et al. Metabolic dysfunction-associated </a:t>
            </a:r>
            <a:r>
              <a:rPr lang="en-US" dirty="0" err="1"/>
              <a:t>steatotic</a:t>
            </a:r>
            <a:r>
              <a:rPr lang="en-US" dirty="0"/>
              <a:t> liver disease (MASLD) definition is better than MAFLD criteria for lean patients with non-alcoholic fatty liver disease (NAFLD). J Hep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1F6E4-C254-13B8-5E14-F5A1A6E86938}"/>
              </a:ext>
            </a:extLst>
          </p:cNvPr>
          <p:cNvSpPr txBox="1">
            <a:spLocks/>
          </p:cNvSpPr>
          <p:nvPr/>
        </p:nvSpPr>
        <p:spPr>
          <a:xfrm>
            <a:off x="358696" y="2003368"/>
            <a:ext cx="5903559" cy="409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Indian real world cohort of 1643 patients with NAFLD, 170 ‘lean’</a:t>
            </a:r>
          </a:p>
          <a:p>
            <a:r>
              <a:rPr lang="en-US" dirty="0"/>
              <a:t>84% fulfilled MASLD definition</a:t>
            </a:r>
          </a:p>
          <a:p>
            <a:r>
              <a:rPr lang="en-US" dirty="0"/>
              <a:t>49.4% fulfilled MAFLD definition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2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0D91-B56A-E4DC-8FA4-19AED391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7"/>
            <a:ext cx="10515600" cy="1325563"/>
          </a:xfrm>
        </p:spPr>
        <p:txBody>
          <a:bodyPr/>
          <a:lstStyle/>
          <a:p>
            <a:r>
              <a:rPr lang="en-US" dirty="0"/>
              <a:t>Stigma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70FE-759E-6454-CFB3-4E2DB67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7" y="1435332"/>
            <a:ext cx="5718254" cy="4095673"/>
          </a:xfrm>
        </p:spPr>
        <p:txBody>
          <a:bodyPr/>
          <a:lstStyle/>
          <a:p>
            <a:r>
              <a:rPr lang="en-US" dirty="0">
                <a:latin typeface="+mn-lt"/>
              </a:rPr>
              <a:t>Stigma varies between individuals, cultures and languages</a:t>
            </a:r>
          </a:p>
          <a:p>
            <a:r>
              <a:rPr lang="en-US" dirty="0">
                <a:latin typeface="+mn-lt"/>
              </a:rPr>
              <a:t>When possible, its important to avoid the use of potentially stigmatizing language</a:t>
            </a:r>
          </a:p>
          <a:p>
            <a:r>
              <a:rPr lang="en-US" dirty="0">
                <a:latin typeface="+mn-lt"/>
              </a:rPr>
              <a:t>More on stigma is forthcoming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D4F16-267C-FB91-2AEC-1C236991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745" y="1760634"/>
            <a:ext cx="6019800" cy="33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81F72D-A020-438A-A3E6-3602A0C8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611429" cy="10668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Renaming NAFLD: Key Questions to Address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5CD58A9-184D-4076-93FF-BA782B88F9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142901"/>
              </p:ext>
            </p:extLst>
          </p:nvPr>
        </p:nvGraphicFramePr>
        <p:xfrm>
          <a:off x="304800" y="951315"/>
          <a:ext cx="11611429" cy="459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7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7735-185C-2DED-0AE8-817A79318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New opportunities for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3037B-3985-B8AF-0E9B-8E2445ABF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896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C243-267D-926B-B9B6-91E3D788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437"/>
            <a:ext cx="12039600" cy="1325563"/>
          </a:xfrm>
        </p:spPr>
        <p:txBody>
          <a:bodyPr>
            <a:normAutofit/>
          </a:bodyPr>
          <a:lstStyle/>
          <a:p>
            <a:r>
              <a:rPr lang="en-US" b="1" dirty="0"/>
              <a:t>SLD subtypes: Comparison of all-cause mortality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06F4C-1147-ABC1-2BC1-F8A26B3B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26115"/>
            <a:ext cx="7772400" cy="3321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1FA52-34E9-6699-1423-18A24B09E647}"/>
              </a:ext>
            </a:extLst>
          </p:cNvPr>
          <p:cNvSpPr txBox="1"/>
          <p:nvPr/>
        </p:nvSpPr>
        <p:spPr>
          <a:xfrm>
            <a:off x="1787237" y="5533710"/>
            <a:ext cx="10404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 and </a:t>
            </a:r>
            <a:r>
              <a:rPr lang="en-US" dirty="0" err="1"/>
              <a:t>Xie</a:t>
            </a:r>
            <a:r>
              <a:rPr lang="en-US" dirty="0"/>
              <a:t>. Are there all-cause mortality differences between metabolic dysfunction-associated </a:t>
            </a:r>
            <a:r>
              <a:rPr lang="en-US" dirty="0" err="1"/>
              <a:t>steatotic</a:t>
            </a:r>
            <a:r>
              <a:rPr lang="en-US" dirty="0"/>
              <a:t> liver disease subtypes? J Hep 2023</a:t>
            </a:r>
          </a:p>
          <a:p>
            <a:r>
              <a:rPr lang="en-US" sz="1800" dirty="0" err="1"/>
              <a:t>Ciardullo</a:t>
            </a:r>
            <a:r>
              <a:rPr lang="en-US" sz="1800" dirty="0"/>
              <a:t> et al. </a:t>
            </a:r>
            <a:r>
              <a:rPr lang="en-US" sz="1800" i="0" dirty="0">
                <a:solidFill>
                  <a:srgbClr val="212121"/>
                </a:solidFill>
                <a:effectLst/>
              </a:rPr>
              <a:t>Exploring the landscape of </a:t>
            </a:r>
            <a:r>
              <a:rPr lang="en-US" sz="1800" i="0" dirty="0" err="1">
                <a:solidFill>
                  <a:srgbClr val="212121"/>
                </a:solidFill>
                <a:effectLst/>
              </a:rPr>
              <a:t>steatotic</a:t>
            </a:r>
            <a:r>
              <a:rPr lang="en-US" sz="1800" i="0" dirty="0">
                <a:solidFill>
                  <a:srgbClr val="212121"/>
                </a:solidFill>
                <a:effectLst/>
              </a:rPr>
              <a:t> liver disease in the general US population. Liver International 2023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FB01F-16C4-E2CC-CF12-449C0306108B}"/>
              </a:ext>
            </a:extLst>
          </p:cNvPr>
          <p:cNvSpPr/>
          <p:nvPr/>
        </p:nvSpPr>
        <p:spPr>
          <a:xfrm>
            <a:off x="2057399" y="3732475"/>
            <a:ext cx="7772399" cy="12924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43C89-2C95-B279-0802-055E018AE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8063" y="1690688"/>
            <a:ext cx="4407463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Alcohol use interacts with cardiometabolic risk factors and impacts risk of decompensation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26342-1E6D-3CAD-D63E-D4EC82354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1880"/>
            <a:ext cx="6724664" cy="6088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0B7EF-C813-C23E-BCA5-B0E12BD5392C}"/>
              </a:ext>
            </a:extLst>
          </p:cNvPr>
          <p:cNvSpPr txBox="1"/>
          <p:nvPr/>
        </p:nvSpPr>
        <p:spPr>
          <a:xfrm>
            <a:off x="6886970" y="6042026"/>
            <a:ext cx="5305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Israelsen</a:t>
            </a:r>
            <a:r>
              <a:rPr lang="en-US" sz="1400" dirty="0"/>
              <a:t> et al. </a:t>
            </a:r>
            <a:r>
              <a:rPr lang="en-US" sz="140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dirty="0" err="1">
                <a:solidFill>
                  <a:srgbClr val="221E1F"/>
                </a:solidFill>
                <a:effectLst/>
              </a:rPr>
              <a:t>MetALD</a:t>
            </a:r>
            <a:r>
              <a:rPr lang="en-US" sz="1400" dirty="0">
                <a:solidFill>
                  <a:srgbClr val="221E1F"/>
                </a:solidFill>
                <a:effectLst/>
              </a:rPr>
              <a:t>: new opportunities to understand the role of alcohol in </a:t>
            </a:r>
            <a:r>
              <a:rPr lang="en-US" sz="1400" dirty="0" err="1">
                <a:solidFill>
                  <a:srgbClr val="221E1F"/>
                </a:solidFill>
                <a:effectLst/>
              </a:rPr>
              <a:t>steatotic</a:t>
            </a:r>
            <a:r>
              <a:rPr lang="en-US" sz="1400" dirty="0">
                <a:solidFill>
                  <a:srgbClr val="221E1F"/>
                </a:solidFill>
                <a:effectLst/>
              </a:rPr>
              <a:t> liver disease. L</a:t>
            </a:r>
            <a:r>
              <a:rPr lang="en-US" sz="1400" dirty="0"/>
              <a:t>ancet GI Hep 2023</a:t>
            </a:r>
          </a:p>
          <a:p>
            <a:endParaRPr lang="en-US" sz="1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0D78AF-52B9-956D-9E0B-E22FAEDA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411" y="365125"/>
            <a:ext cx="51054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Dynamic </a:t>
            </a:r>
            <a:r>
              <a:rPr lang="en-US" b="1" dirty="0" err="1"/>
              <a:t>specrum</a:t>
            </a:r>
            <a:r>
              <a:rPr lang="en-US" b="1" dirty="0"/>
              <a:t> of MASLD-</a:t>
            </a:r>
            <a:r>
              <a:rPr lang="en-US" b="1" dirty="0" err="1"/>
              <a:t>MetALD</a:t>
            </a:r>
            <a:r>
              <a:rPr lang="en-US" b="1" dirty="0"/>
              <a:t>-ALD</a:t>
            </a:r>
          </a:p>
        </p:txBody>
      </p:sp>
    </p:spTree>
    <p:extLst>
      <p:ext uri="{BB962C8B-B14F-4D97-AF65-F5344CB8AC3E}">
        <p14:creationId xmlns:p14="http://schemas.microsoft.com/office/powerpoint/2010/main" val="429657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AD39-F6A8-5BBA-3927-8114AF87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6" y="324626"/>
            <a:ext cx="10515600" cy="10622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Official Nomenclature Launch – June 24, 2023 (ILC)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25CBE-8704-60B2-0F48-D7DE4A8D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5FCEF-2B87-745D-7DA8-F3A3EE2E6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7FBC4-7ED5-5D09-1CFF-C4B1A95541FD}"/>
              </a:ext>
            </a:extLst>
          </p:cNvPr>
          <p:cNvSpPr txBox="1">
            <a:spLocks/>
          </p:cNvSpPr>
          <p:nvPr/>
        </p:nvSpPr>
        <p:spPr>
          <a:xfrm>
            <a:off x="358696" y="1712919"/>
            <a:ext cx="5287617" cy="353911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chemeClr val="bg1"/>
                </a:solidFill>
                <a:latin typeface="Arial"/>
                <a:cs typeface="Arial"/>
              </a:rPr>
              <a:t>Marketing/Press release </a:t>
            </a: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Leadership Message from Norah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Terrault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 </a:t>
            </a: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Press release – issued Saturday June 24</a:t>
            </a: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Membership Message from Norah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Terrault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SIG Message from NAFLD SIG co-chairs  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03A710-59B8-C0D0-3BE5-E34E0B1EBD69}"/>
              </a:ext>
            </a:extLst>
          </p:cNvPr>
          <p:cNvSpPr txBox="1">
            <a:spLocks/>
          </p:cNvSpPr>
          <p:nvPr/>
        </p:nvSpPr>
        <p:spPr>
          <a:xfrm>
            <a:off x="6096000" y="1712919"/>
            <a:ext cx="5287617" cy="353911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chemeClr val="bg1"/>
                </a:solidFill>
                <a:latin typeface="Arial"/>
                <a:cs typeface="Arial"/>
              </a:rPr>
              <a:t>Website/Social media</a:t>
            </a:r>
            <a:endParaRPr lang="en-US" sz="1800" b="1" u="sng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New page built with videos and figures</a:t>
            </a: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Twitter posts - 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https://twitter.com/AASLDtweets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Videos - 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https://www.aasld.org/new-nafld-nomenclature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Diagnosis tool in development</a:t>
            </a:r>
            <a:endParaRPr lang="en-US" sz="1800" b="1" u="sng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21751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36BF8-99F6-E53E-9E3A-8B9E260D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453" y="2086813"/>
            <a:ext cx="3669957" cy="148252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Effective implementation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D5191DF6-9990-5941-807D-82DFC4A460FF}"/>
              </a:ext>
            </a:extLst>
          </p:cNvPr>
          <p:cNvSpPr/>
          <p:nvPr/>
        </p:nvSpPr>
        <p:spPr>
          <a:xfrm rot="16200000">
            <a:off x="1521914" y="555424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F7BD7AB-C1C1-FC47-8082-C5E9E38B46CF}"/>
              </a:ext>
            </a:extLst>
          </p:cNvPr>
          <p:cNvSpPr/>
          <p:nvPr/>
        </p:nvSpPr>
        <p:spPr>
          <a:xfrm rot="16200000">
            <a:off x="3232683" y="555424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F1D7A0C-8078-C94A-9AF8-9E0B685BA06E}"/>
              </a:ext>
            </a:extLst>
          </p:cNvPr>
          <p:cNvSpPr/>
          <p:nvPr/>
        </p:nvSpPr>
        <p:spPr>
          <a:xfrm rot="16200000">
            <a:off x="2365494" y="2048966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4737BF9-86DE-D64F-A4C0-13E347619FBE}"/>
              </a:ext>
            </a:extLst>
          </p:cNvPr>
          <p:cNvSpPr/>
          <p:nvPr/>
        </p:nvSpPr>
        <p:spPr>
          <a:xfrm rot="16200000">
            <a:off x="4079155" y="2026413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A31B1D2-29D1-BA49-B990-7E13F94B598F}"/>
              </a:ext>
            </a:extLst>
          </p:cNvPr>
          <p:cNvSpPr/>
          <p:nvPr/>
        </p:nvSpPr>
        <p:spPr>
          <a:xfrm rot="16200000">
            <a:off x="640759" y="2026412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609F640-8A11-514D-B255-A52284246C85}"/>
              </a:ext>
            </a:extLst>
          </p:cNvPr>
          <p:cNvSpPr/>
          <p:nvPr/>
        </p:nvSpPr>
        <p:spPr>
          <a:xfrm rot="16200000">
            <a:off x="1479162" y="3509927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C1BFB72-DAC8-9D4D-BC28-933E567615D8}"/>
              </a:ext>
            </a:extLst>
          </p:cNvPr>
          <p:cNvSpPr/>
          <p:nvPr/>
        </p:nvSpPr>
        <p:spPr>
          <a:xfrm rot="16200000">
            <a:off x="3214489" y="3496646"/>
            <a:ext cx="1766170" cy="16033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3DDF6-CAB5-F84E-BAA8-32022C6B1043}"/>
              </a:ext>
            </a:extLst>
          </p:cNvPr>
          <p:cNvSpPr txBox="1"/>
          <p:nvPr/>
        </p:nvSpPr>
        <p:spPr>
          <a:xfrm>
            <a:off x="2655521" y="2555146"/>
            <a:ext cx="1152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523BB-842E-484C-9901-311662B68DA5}"/>
              </a:ext>
            </a:extLst>
          </p:cNvPr>
          <p:cNvSpPr txBox="1"/>
          <p:nvPr/>
        </p:nvSpPr>
        <p:spPr>
          <a:xfrm>
            <a:off x="1615689" y="1146935"/>
            <a:ext cx="1524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6070E1-920A-9D49-9636-85533F843F2E}"/>
              </a:ext>
            </a:extLst>
          </p:cNvPr>
          <p:cNvSpPr txBox="1"/>
          <p:nvPr/>
        </p:nvSpPr>
        <p:spPr>
          <a:xfrm>
            <a:off x="3392504" y="1159351"/>
            <a:ext cx="1446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9E53C-4FA8-1E42-BEA0-E8D3D1C1ACEE}"/>
              </a:ext>
            </a:extLst>
          </p:cNvPr>
          <p:cNvSpPr txBox="1"/>
          <p:nvPr/>
        </p:nvSpPr>
        <p:spPr>
          <a:xfrm>
            <a:off x="4160573" y="2575561"/>
            <a:ext cx="16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693990-2975-FF4D-93B4-0FC30A074494}"/>
              </a:ext>
            </a:extLst>
          </p:cNvPr>
          <p:cNvSpPr txBox="1"/>
          <p:nvPr/>
        </p:nvSpPr>
        <p:spPr>
          <a:xfrm>
            <a:off x="1555165" y="4118098"/>
            <a:ext cx="152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D1C939-EF2A-6247-916A-E418C5375027}"/>
              </a:ext>
            </a:extLst>
          </p:cNvPr>
          <p:cNvSpPr txBox="1"/>
          <p:nvPr/>
        </p:nvSpPr>
        <p:spPr>
          <a:xfrm>
            <a:off x="3383970" y="3810322"/>
            <a:ext cx="150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and coding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3B207525-8713-C043-9BC3-028FC3E9BDF7}"/>
              </a:ext>
            </a:extLst>
          </p:cNvPr>
          <p:cNvSpPr/>
          <p:nvPr/>
        </p:nvSpPr>
        <p:spPr>
          <a:xfrm>
            <a:off x="6123214" y="2710300"/>
            <a:ext cx="1975757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96D35-01A8-E50B-7E5B-B2626272D2BE}"/>
              </a:ext>
            </a:extLst>
          </p:cNvPr>
          <p:cNvSpPr txBox="1"/>
          <p:nvPr/>
        </p:nvSpPr>
        <p:spPr>
          <a:xfrm>
            <a:off x="771691" y="2628022"/>
            <a:ext cx="152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Regulators</a:t>
            </a:r>
          </a:p>
        </p:txBody>
      </p:sp>
    </p:spTree>
    <p:extLst>
      <p:ext uri="{BB962C8B-B14F-4D97-AF65-F5344CB8AC3E}">
        <p14:creationId xmlns:p14="http://schemas.microsoft.com/office/powerpoint/2010/main" val="29968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34D41A2-6DA9-42A3-9879-D06A672D7485}"/>
              </a:ext>
            </a:extLst>
          </p:cNvPr>
          <p:cNvGraphicFramePr/>
          <p:nvPr/>
        </p:nvGraphicFramePr>
        <p:xfrm>
          <a:off x="3948254" y="3651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F9D114-B66E-F8BC-CAEC-CDC1DFB15619}"/>
              </a:ext>
            </a:extLst>
          </p:cNvPr>
          <p:cNvSpPr txBox="1"/>
          <p:nvPr/>
        </p:nvSpPr>
        <p:spPr>
          <a:xfrm>
            <a:off x="3909589" y="3643167"/>
            <a:ext cx="2716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ALEH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AASLD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national meetings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Individual symposia and society meetings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A4251-0B0E-8DE9-DFC9-78F191CCCA2B}"/>
              </a:ext>
            </a:extLst>
          </p:cNvPr>
          <p:cNvSpPr txBox="1"/>
          <p:nvPr/>
        </p:nvSpPr>
        <p:spPr>
          <a:xfrm>
            <a:off x="6493416" y="3720612"/>
            <a:ext cx="2716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Pan-society leadership editorial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Delphi paper in 3 journals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Editorials in society journals and outside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44BFC-2E54-F946-0EA6-13FD5214BA87}"/>
              </a:ext>
            </a:extLst>
          </p:cNvPr>
          <p:cNvSpPr/>
          <p:nvPr/>
        </p:nvSpPr>
        <p:spPr>
          <a:xfrm>
            <a:off x="7696200" y="762000"/>
            <a:ext cx="2336406" cy="1180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Govt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19C139-1BB1-3578-A174-BC9AB3EAF2E3}"/>
              </a:ext>
            </a:extLst>
          </p:cNvPr>
          <p:cNvSpPr/>
          <p:nvPr/>
        </p:nvSpPr>
        <p:spPr>
          <a:xfrm>
            <a:off x="5290175" y="762000"/>
            <a:ext cx="2336406" cy="1180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dirty="0"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CF72D-C444-86CF-A16C-F0BEBD3CAFFA}"/>
              </a:ext>
            </a:extLst>
          </p:cNvPr>
          <p:cNvGrpSpPr/>
          <p:nvPr/>
        </p:nvGrpSpPr>
        <p:grpSpPr>
          <a:xfrm>
            <a:off x="376680" y="1405381"/>
            <a:ext cx="3361439" cy="3361439"/>
            <a:chOff x="4415280" y="1748281"/>
            <a:chExt cx="3361439" cy="3361439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083C9996-5B01-D730-F36F-0B8EC82079A4}"/>
                </a:ext>
              </a:extLst>
            </p:cNvPr>
            <p:cNvSpPr/>
            <p:nvPr/>
          </p:nvSpPr>
          <p:spPr>
            <a:xfrm rot="2700000">
              <a:off x="4415280" y="1748281"/>
              <a:ext cx="3361439" cy="33614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7AC7C01-E2A1-5338-B4E4-C6F8CAEF42B3}"/>
                </a:ext>
              </a:extLst>
            </p:cNvPr>
            <p:cNvGrpSpPr/>
            <p:nvPr/>
          </p:nvGrpSpPr>
          <p:grpSpPr>
            <a:xfrm>
              <a:off x="4515595" y="1856270"/>
              <a:ext cx="3145795" cy="3145460"/>
              <a:chOff x="890348" y="2297071"/>
              <a:chExt cx="3145795" cy="314546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2602B93-827B-F476-054B-F390F4C11CFF}"/>
                  </a:ext>
                </a:extLst>
              </p:cNvPr>
              <p:cNvSpPr/>
              <p:nvPr/>
            </p:nvSpPr>
            <p:spPr>
              <a:xfrm>
                <a:off x="890348" y="2297071"/>
                <a:ext cx="3145795" cy="3145460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Oval 5">
                <a:extLst>
                  <a:ext uri="{FF2B5EF4-FFF2-40B4-BE49-F238E27FC236}">
                    <a16:creationId xmlns:a16="http://schemas.microsoft.com/office/drawing/2014/main" id="{39D851EE-5023-8173-43A3-86D9BC6C0936}"/>
                  </a:ext>
                </a:extLst>
              </p:cNvPr>
              <p:cNvSpPr txBox="1"/>
              <p:nvPr/>
            </p:nvSpPr>
            <p:spPr>
              <a:xfrm>
                <a:off x="1150806" y="2794263"/>
                <a:ext cx="2560162" cy="22465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800" kern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Awareness and implementation 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520289-082A-3D41-BA07-DB0EE3FC8036}"/>
              </a:ext>
            </a:extLst>
          </p:cNvPr>
          <p:cNvSpPr txBox="1"/>
          <p:nvPr/>
        </p:nvSpPr>
        <p:spPr>
          <a:xfrm>
            <a:off x="9019109" y="3720612"/>
            <a:ext cx="305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Consultation with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Patient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FAQs</a:t>
            </a:r>
          </a:p>
        </p:txBody>
      </p:sp>
    </p:spTree>
    <p:extLst>
      <p:ext uri="{BB962C8B-B14F-4D97-AF65-F5344CB8AC3E}">
        <p14:creationId xmlns:p14="http://schemas.microsoft.com/office/powerpoint/2010/main" val="40370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02444C-5558-9571-E8B8-B53A0C0E677F}"/>
              </a:ext>
            </a:extLst>
          </p:cNvPr>
          <p:cNvGraphicFramePr/>
          <p:nvPr/>
        </p:nvGraphicFramePr>
        <p:xfrm>
          <a:off x="3948254" y="3651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61FAD31-7036-79EB-0245-88D775BBA4E1}"/>
              </a:ext>
            </a:extLst>
          </p:cNvPr>
          <p:cNvSpPr/>
          <p:nvPr/>
        </p:nvSpPr>
        <p:spPr>
          <a:xfrm>
            <a:off x="6860287" y="729205"/>
            <a:ext cx="2336406" cy="1180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dirty="0"/>
              <a:t>Govt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9065CC-B21C-E1F8-9CD6-CDB9290518C2}"/>
              </a:ext>
            </a:extLst>
          </p:cNvPr>
          <p:cNvSpPr/>
          <p:nvPr/>
        </p:nvSpPr>
        <p:spPr>
          <a:xfrm>
            <a:off x="4454262" y="729205"/>
            <a:ext cx="2336406" cy="1180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dirty="0"/>
              <a:t>Public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000FAB-E76C-9069-BE61-ABC6EBE0F9B5}"/>
              </a:ext>
            </a:extLst>
          </p:cNvPr>
          <p:cNvSpPr txBox="1"/>
          <p:nvPr/>
        </p:nvSpPr>
        <p:spPr>
          <a:xfrm>
            <a:off x="3993407" y="3893635"/>
            <a:ext cx="23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Endorsement process ongoing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75C22F-FDBB-ABA5-D90A-DF8B180CE86E}"/>
              </a:ext>
            </a:extLst>
          </p:cNvPr>
          <p:cNvGrpSpPr/>
          <p:nvPr/>
        </p:nvGrpSpPr>
        <p:grpSpPr>
          <a:xfrm>
            <a:off x="115746" y="1393738"/>
            <a:ext cx="3361439" cy="3361439"/>
            <a:chOff x="4415280" y="1748281"/>
            <a:chExt cx="3361439" cy="3361439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31E7E846-D9EB-FD01-22BB-15330F795246}"/>
                </a:ext>
              </a:extLst>
            </p:cNvPr>
            <p:cNvSpPr/>
            <p:nvPr/>
          </p:nvSpPr>
          <p:spPr>
            <a:xfrm rot="2700000">
              <a:off x="4415280" y="1748281"/>
              <a:ext cx="3361439" cy="336143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B1F9C51-1D21-7F2D-DE93-C9D816BCBBE9}"/>
                </a:ext>
              </a:extLst>
            </p:cNvPr>
            <p:cNvGrpSpPr/>
            <p:nvPr/>
          </p:nvGrpSpPr>
          <p:grpSpPr>
            <a:xfrm>
              <a:off x="4515595" y="1856270"/>
              <a:ext cx="3145795" cy="3145460"/>
              <a:chOff x="890348" y="2297071"/>
              <a:chExt cx="3145795" cy="314546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851212A-3843-AFDA-82F6-90D5D4302566}"/>
                  </a:ext>
                </a:extLst>
              </p:cNvPr>
              <p:cNvSpPr/>
              <p:nvPr/>
            </p:nvSpPr>
            <p:spPr>
              <a:xfrm>
                <a:off x="890348" y="2297071"/>
                <a:ext cx="3145795" cy="3145460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Oval 5">
                <a:extLst>
                  <a:ext uri="{FF2B5EF4-FFF2-40B4-BE49-F238E27FC236}">
                    <a16:creationId xmlns:a16="http://schemas.microsoft.com/office/drawing/2014/main" id="{A52C5633-4420-D3CF-2C7F-8F88683F3DFB}"/>
                  </a:ext>
                </a:extLst>
              </p:cNvPr>
              <p:cNvSpPr txBox="1"/>
              <p:nvPr/>
            </p:nvSpPr>
            <p:spPr>
              <a:xfrm>
                <a:off x="1321010" y="2765557"/>
                <a:ext cx="2246369" cy="22465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800" kern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Dissemination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2AB396-84BB-D731-51E9-9DF9C9EE67A7}"/>
              </a:ext>
            </a:extLst>
          </p:cNvPr>
          <p:cNvSpPr txBox="1"/>
          <p:nvPr/>
        </p:nvSpPr>
        <p:spPr>
          <a:xfrm>
            <a:off x="7596609" y="3893635"/>
            <a:ext cx="488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Engagement ongoing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D6133F-AECD-E344-8670-9D93BEBC2F0C}"/>
              </a:ext>
            </a:extLst>
          </p:cNvPr>
          <p:cNvSpPr/>
          <p:nvPr/>
        </p:nvSpPr>
        <p:spPr>
          <a:xfrm>
            <a:off x="9266312" y="729205"/>
            <a:ext cx="2336406" cy="1180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dirty="0"/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36582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A2BE-EEA2-6B5D-6453-5ECC3A087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56E8-DB76-7C02-861D-05F570668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Stakeholder meetings to determine implementation challenges and needs</a:t>
            </a:r>
          </a:p>
          <a:p>
            <a:r>
              <a:rPr lang="en-US" dirty="0"/>
              <a:t>Development of:</a:t>
            </a:r>
          </a:p>
          <a:p>
            <a:pPr lvl="1"/>
            <a:r>
              <a:rPr lang="en-US" dirty="0"/>
              <a:t>MASLD living guidelines on aasld.org</a:t>
            </a:r>
          </a:p>
          <a:p>
            <a:pPr lvl="1"/>
            <a:r>
              <a:rPr lang="en-US" dirty="0"/>
              <a:t>Decision tree and infographics</a:t>
            </a:r>
          </a:p>
          <a:p>
            <a:pPr lvl="1"/>
            <a:r>
              <a:rPr lang="en-US" dirty="0"/>
              <a:t>PowerPoint presentations on the new nomenclature available for use</a:t>
            </a:r>
          </a:p>
          <a:p>
            <a:r>
              <a:rPr lang="en-US" dirty="0"/>
              <a:t>Campaign to increase awareness and adoption</a:t>
            </a:r>
          </a:p>
          <a:p>
            <a:pPr lvl="1"/>
            <a:r>
              <a:rPr lang="en-US" dirty="0"/>
              <a:t>Society driven</a:t>
            </a:r>
          </a:p>
          <a:p>
            <a:pPr lvl="1"/>
            <a:r>
              <a:rPr lang="en-US" dirty="0"/>
              <a:t>Collaboration with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EA2A0-B5DC-0954-6F0D-5FCE9F8B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A955-1933-3592-2E12-9D1DC9EA3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792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FAC2-A5C0-F4DE-FA79-89948547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Multi-Society </a:t>
            </a:r>
            <a:r>
              <a:rPr lang="en-US" dirty="0"/>
              <a:t>Effort – AASLD, EASL and ALEH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74F8-C3BA-3618-F47C-1FBCEBAD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800" b="1" dirty="0"/>
              <a:t>Key attributes of a Delphi consensus process:</a:t>
            </a:r>
          </a:p>
          <a:p>
            <a:pPr lvl="1"/>
            <a:r>
              <a:rPr lang="en-US" sz="2800" dirty="0"/>
              <a:t>Informed by subject matter experts</a:t>
            </a:r>
          </a:p>
          <a:p>
            <a:pPr lvl="1"/>
            <a:r>
              <a:rPr lang="en-US" sz="2800" dirty="0"/>
              <a:t>Conducted using rigorous methodology</a:t>
            </a:r>
          </a:p>
          <a:p>
            <a:pPr lvl="2"/>
            <a:r>
              <a:rPr lang="en-US" sz="2400" dirty="0"/>
              <a:t>Anonymity of voting and reporting of results </a:t>
            </a:r>
          </a:p>
          <a:p>
            <a:pPr lvl="2"/>
            <a:r>
              <a:rPr lang="en-US" sz="2400" dirty="0"/>
              <a:t>Transparency of process</a:t>
            </a:r>
          </a:p>
          <a:p>
            <a:pPr lvl="1"/>
            <a:r>
              <a:rPr lang="en-US" sz="2800" dirty="0"/>
              <a:t>Survey rounds combined with in-person discussion to facilitate consensus building</a:t>
            </a:r>
          </a:p>
          <a:p>
            <a:pPr lvl="2"/>
            <a:r>
              <a:rPr lang="en-US" sz="2400" dirty="0"/>
              <a:t>Acknowledgement of the value of diverse opinions</a:t>
            </a:r>
          </a:p>
          <a:p>
            <a:pPr lvl="2"/>
            <a:r>
              <a:rPr lang="en-US" sz="2400" dirty="0"/>
              <a:t>Assures that viewpoints are considered and discussed even if they don’t reach the consensus threshold</a:t>
            </a:r>
          </a:p>
          <a:p>
            <a:pPr lvl="1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716E05-AA9E-8236-FBD6-82AF31BEE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45" y="5939689"/>
            <a:ext cx="2450237" cy="946287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61B962F8-95CD-5928-4FE4-2CD6DCCA9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82" y="6158753"/>
            <a:ext cx="1080155" cy="6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FFC2F3-BEC2-2657-33FD-42E8A0EB0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2" t="10944" r="2210" b="2216"/>
          <a:stretch/>
        </p:blipFill>
        <p:spPr>
          <a:xfrm>
            <a:off x="1701801" y="1202819"/>
            <a:ext cx="8267700" cy="4898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F71E3-F5B3-AB05-3735-961BB456490D}"/>
              </a:ext>
            </a:extLst>
          </p:cNvPr>
          <p:cNvSpPr txBox="1"/>
          <p:nvPr/>
        </p:nvSpPr>
        <p:spPr>
          <a:xfrm>
            <a:off x="7746131" y="1156105"/>
            <a:ext cx="3970149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194306" lvl="1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264 nominees from EASL, AASLD, ALEH, APASL, AMAGE, proportionate to association member size</a:t>
            </a:r>
          </a:p>
          <a:p>
            <a:pPr marL="194306" lvl="1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56 countries represented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9EDC3BB-40E1-5B12-544D-7DCA14BF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Global NAFLD Nomenclature Involvement</a:t>
            </a:r>
          </a:p>
        </p:txBody>
      </p:sp>
    </p:spTree>
    <p:extLst>
      <p:ext uri="{BB962C8B-B14F-4D97-AF65-F5344CB8AC3E}">
        <p14:creationId xmlns:p14="http://schemas.microsoft.com/office/powerpoint/2010/main" val="10349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66B944B2-9CC2-977D-FDCB-53F7B1DB1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459" y="2071242"/>
            <a:ext cx="3887718" cy="23854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EDC3BB-40E1-5B12-544D-7DCA14BF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0" y="-100602"/>
            <a:ext cx="1161287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Global NAFLD Nomenclature Steering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17E41-66CE-9A1C-1770-6D3A4800E214}"/>
              </a:ext>
            </a:extLst>
          </p:cNvPr>
          <p:cNvSpPr txBox="1"/>
          <p:nvPr/>
        </p:nvSpPr>
        <p:spPr>
          <a:xfrm>
            <a:off x="5573709" y="4365826"/>
            <a:ext cx="3846945" cy="19389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Publications: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8210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NAFLD publications: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&gt;4000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Median NAFLD: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Citations: &gt;1,000,000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-index: &gt;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74</a:t>
            </a:r>
          </a:p>
        </p:txBody>
      </p:sp>
      <p:pic>
        <p:nvPicPr>
          <p:cNvPr id="14" name="Picture 2" descr="Wendy Spearman, MBChB, FCP, FRCP, MMed, PhD | AME">
            <a:extLst>
              <a:ext uri="{FF2B5EF4-FFF2-40B4-BE49-F238E27FC236}">
                <a16:creationId xmlns:a16="http://schemas.microsoft.com/office/drawing/2014/main" id="{73D65108-620C-0572-B4B9-04C739803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r="7675" b="17681"/>
          <a:stretch/>
        </p:blipFill>
        <p:spPr bwMode="auto">
          <a:xfrm flipH="1">
            <a:off x="249380" y="5016894"/>
            <a:ext cx="850131" cy="90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2725F6C-06F2-162D-394E-4ED309FC8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4724" r="13475" b="5214"/>
          <a:stretch/>
        </p:blipFill>
        <p:spPr bwMode="auto">
          <a:xfrm flipH="1">
            <a:off x="2497401" y="2157259"/>
            <a:ext cx="645151" cy="7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anal F. Abdelmalek, MD | AGA NASH Initiative">
            <a:extLst>
              <a:ext uri="{FF2B5EF4-FFF2-40B4-BE49-F238E27FC236}">
                <a16:creationId xmlns:a16="http://schemas.microsoft.com/office/drawing/2014/main" id="{20D6012E-4E32-B369-6BE2-9FA98B59A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4128" r="14657" b="24677"/>
          <a:stretch/>
        </p:blipFill>
        <p:spPr bwMode="auto">
          <a:xfrm flipH="1">
            <a:off x="3702389" y="4066165"/>
            <a:ext cx="821381" cy="8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iriam Vos, MD, MSPH | Emory School of Medicine">
            <a:extLst>
              <a:ext uri="{FF2B5EF4-FFF2-40B4-BE49-F238E27FC236}">
                <a16:creationId xmlns:a16="http://schemas.microsoft.com/office/drawing/2014/main" id="{438FC200-62C8-5023-F53D-7A96228D6D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r="17147" b="40221"/>
          <a:stretch/>
        </p:blipFill>
        <p:spPr bwMode="auto">
          <a:xfrm flipH="1">
            <a:off x="5314013" y="3087364"/>
            <a:ext cx="607632" cy="83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art KOOT - Academisch Medisch Centrum Universiteit van Amsterdam,  Amsterdam - AMC - Department of Paediatrics">
            <a:extLst>
              <a:ext uri="{FF2B5EF4-FFF2-40B4-BE49-F238E27FC236}">
                <a16:creationId xmlns:a16="http://schemas.microsoft.com/office/drawing/2014/main" id="{2624AF33-A83A-C89E-B906-FD8E4F624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1" r="7122" b="869"/>
          <a:stretch/>
        </p:blipFill>
        <p:spPr bwMode="auto">
          <a:xfrm flipH="1">
            <a:off x="3544536" y="1180800"/>
            <a:ext cx="622824" cy="8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Professor Shivaram Prasad Singh—President, Indian Society of  Gastroenterology 2012–2013 | SpringerLink">
            <a:extLst>
              <a:ext uri="{FF2B5EF4-FFF2-40B4-BE49-F238E27FC236}">
                <a16:creationId xmlns:a16="http://schemas.microsoft.com/office/drawing/2014/main" id="{11F53235-D516-C279-E804-5F1ACDE17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r="11379" b="16069"/>
          <a:stretch/>
        </p:blipFill>
        <p:spPr bwMode="auto">
          <a:xfrm flipH="1">
            <a:off x="1241881" y="4994222"/>
            <a:ext cx="645152" cy="8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Vlad Ratziu, MD, PhD - The NASH Podcast - Surfing the NASH Tsunami Podcast">
            <a:extLst>
              <a:ext uri="{FF2B5EF4-FFF2-40B4-BE49-F238E27FC236}">
                <a16:creationId xmlns:a16="http://schemas.microsoft.com/office/drawing/2014/main" id="{2E8D50AA-844F-5C64-D546-EFAB9B8FB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2680" r="16833" b="35592"/>
          <a:stretch/>
        </p:blipFill>
        <p:spPr bwMode="auto">
          <a:xfrm flipH="1">
            <a:off x="254638" y="3083419"/>
            <a:ext cx="627509" cy="8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Dr. Rohit Loomba, MD, FAASLD | AASLD">
            <a:extLst>
              <a:ext uri="{FF2B5EF4-FFF2-40B4-BE49-F238E27FC236}">
                <a16:creationId xmlns:a16="http://schemas.microsoft.com/office/drawing/2014/main" id="{14115A5E-616F-BC21-2456-69055D16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7" r="26546" b="12843"/>
          <a:stretch/>
        </p:blipFill>
        <p:spPr bwMode="auto">
          <a:xfrm flipH="1">
            <a:off x="973826" y="3073844"/>
            <a:ext cx="773197" cy="8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Zobair Younossi, MD | Inova">
            <a:extLst>
              <a:ext uri="{FF2B5EF4-FFF2-40B4-BE49-F238E27FC236}">
                <a16:creationId xmlns:a16="http://schemas.microsoft.com/office/drawing/2014/main" id="{9E50E7C4-211B-7449-6E71-33CAE95C2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5339" r="13310" b="30407"/>
          <a:stretch/>
        </p:blipFill>
        <p:spPr bwMode="auto">
          <a:xfrm flipH="1">
            <a:off x="249380" y="2145243"/>
            <a:ext cx="639776" cy="7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Professor WONG Wai Sun, Vincent - Deanery - Faculty Management - People -  About Us - Faculty of Medicine, The Chinese University of Hong Kong.">
            <a:extLst>
              <a:ext uri="{FF2B5EF4-FFF2-40B4-BE49-F238E27FC236}">
                <a16:creationId xmlns:a16="http://schemas.microsoft.com/office/drawing/2014/main" id="{F416F232-8F28-2F21-481A-0DA867E8E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5791" r="14151" b="32525"/>
          <a:stretch/>
        </p:blipFill>
        <p:spPr bwMode="auto">
          <a:xfrm flipH="1">
            <a:off x="3502993" y="3075112"/>
            <a:ext cx="781123" cy="9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Elisabetta Bugianesi, MD, PHD | AGA NASH Initiative">
            <a:extLst>
              <a:ext uri="{FF2B5EF4-FFF2-40B4-BE49-F238E27FC236}">
                <a16:creationId xmlns:a16="http://schemas.microsoft.com/office/drawing/2014/main" id="{99C4D643-49B1-F858-2E24-0BEEE9CAC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r="13450" b="16400"/>
          <a:stretch/>
        </p:blipFill>
        <p:spPr bwMode="auto">
          <a:xfrm flipH="1">
            <a:off x="1948009" y="4046324"/>
            <a:ext cx="753964" cy="8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Prof. Helena Cortez-Pinto | PRO-EURO DILI NETWORK">
            <a:extLst>
              <a:ext uri="{FF2B5EF4-FFF2-40B4-BE49-F238E27FC236}">
                <a16:creationId xmlns:a16="http://schemas.microsoft.com/office/drawing/2014/main" id="{C6E37CB6-896E-6A72-405B-7311FEA21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r="3645" b="18410"/>
          <a:stretch/>
        </p:blipFill>
        <p:spPr bwMode="auto">
          <a:xfrm flipH="1">
            <a:off x="4410100" y="3087364"/>
            <a:ext cx="790223" cy="8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Immune-mediated School, Larissa 2023 - Meet the organisers - EASL-The Home  of Hepatology.">
            <a:extLst>
              <a:ext uri="{FF2B5EF4-FFF2-40B4-BE49-F238E27FC236}">
                <a16:creationId xmlns:a16="http://schemas.microsoft.com/office/drawing/2014/main" id="{FD57D7F3-E422-C723-B8A3-E922F023E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6889" b="6444"/>
          <a:stretch/>
        </p:blipFill>
        <p:spPr bwMode="auto">
          <a:xfrm flipH="1">
            <a:off x="2771345" y="4046324"/>
            <a:ext cx="829734" cy="8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tephen Harrison, MD, on How to Talk to Patients About NAFLD">
            <a:extLst>
              <a:ext uri="{FF2B5EF4-FFF2-40B4-BE49-F238E27FC236}">
                <a16:creationId xmlns:a16="http://schemas.microsoft.com/office/drawing/2014/main" id="{C9548703-540E-BB03-2DB8-235C03A7A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t="14038" r="25111" b="20234"/>
          <a:stretch/>
        </p:blipFill>
        <p:spPr bwMode="auto">
          <a:xfrm flipH="1">
            <a:off x="7309456" y="1145059"/>
            <a:ext cx="720007" cy="8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EASL Studio Podcast S2 E16: The NAFLD pandemic | EASL Campus">
            <a:extLst>
              <a:ext uri="{FF2B5EF4-FFF2-40B4-BE49-F238E27FC236}">
                <a16:creationId xmlns:a16="http://schemas.microsoft.com/office/drawing/2014/main" id="{059B9206-AC94-22CD-CE83-DFBA5AA24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6219" r="14764" b="12618"/>
          <a:stretch/>
        </p:blipFill>
        <p:spPr bwMode="auto">
          <a:xfrm flipH="1">
            <a:off x="1055452" y="1167322"/>
            <a:ext cx="691571" cy="8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Egyptian Association for Research and Training in Hepatogastroenterology">
            <a:extLst>
              <a:ext uri="{FF2B5EF4-FFF2-40B4-BE49-F238E27FC236}">
                <a16:creationId xmlns:a16="http://schemas.microsoft.com/office/drawing/2014/main" id="{3E74B707-66AA-839E-9200-88578F071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r="11936" b="7320"/>
          <a:stretch/>
        </p:blipFill>
        <p:spPr bwMode="auto">
          <a:xfrm flipH="1">
            <a:off x="2751909" y="3027104"/>
            <a:ext cx="654786" cy="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4" descr="Cynthia Dianne Guy | Duke Department of Pathology">
            <a:extLst>
              <a:ext uri="{FF2B5EF4-FFF2-40B4-BE49-F238E27FC236}">
                <a16:creationId xmlns:a16="http://schemas.microsoft.com/office/drawing/2014/main" id="{7FF7DCBC-21F4-771E-01EF-F6B9096C1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2686" b="33068"/>
          <a:stretch/>
        </p:blipFill>
        <p:spPr bwMode="auto">
          <a:xfrm flipH="1">
            <a:off x="3252726" y="2157259"/>
            <a:ext cx="686636" cy="78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6" descr="Prof. Dr. Yusuf Yılmaz / Hakkımda">
            <a:extLst>
              <a:ext uri="{FF2B5EF4-FFF2-40B4-BE49-F238E27FC236}">
                <a16:creationId xmlns:a16="http://schemas.microsoft.com/office/drawing/2014/main" id="{E667EF15-E31D-F131-68E5-72A6CA480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r="32000" b="47349"/>
          <a:stretch/>
        </p:blipFill>
        <p:spPr bwMode="auto">
          <a:xfrm flipH="1">
            <a:off x="2041164" y="5018566"/>
            <a:ext cx="733395" cy="85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0" descr="Fasiha Kanwal, M.D., MSHS | BCM">
            <a:extLst>
              <a:ext uri="{FF2B5EF4-FFF2-40B4-BE49-F238E27FC236}">
                <a16:creationId xmlns:a16="http://schemas.microsoft.com/office/drawing/2014/main" id="{402F6033-898C-53D3-91EB-E987E87CF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4691" r="15993" b="44314"/>
          <a:stretch/>
        </p:blipFill>
        <p:spPr bwMode="auto">
          <a:xfrm flipH="1">
            <a:off x="6411651" y="2130179"/>
            <a:ext cx="773569" cy="83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2" descr="Managing Nonalcoholic Fatty Liver Disease">
            <a:extLst>
              <a:ext uri="{FF2B5EF4-FFF2-40B4-BE49-F238E27FC236}">
                <a16:creationId xmlns:a16="http://schemas.microsoft.com/office/drawing/2014/main" id="{89C766A7-B15C-7E0A-5EF5-47025387F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6465" r="7604" b="9872"/>
          <a:stretch/>
        </p:blipFill>
        <p:spPr bwMode="auto">
          <a:xfrm flipH="1">
            <a:off x="204546" y="1207066"/>
            <a:ext cx="733231" cy="7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8" descr="From the epicentre of Italy's pandemic: Take care and keep steady -  EASL-The Home of Hepatology.">
            <a:extLst>
              <a:ext uri="{FF2B5EF4-FFF2-40B4-BE49-F238E27FC236}">
                <a16:creationId xmlns:a16="http://schemas.microsoft.com/office/drawing/2014/main" id="{5B8C1DF3-FE3E-23FF-7048-01A5637BC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4445" r="23111" b="20889"/>
          <a:stretch/>
        </p:blipFill>
        <p:spPr bwMode="auto">
          <a:xfrm flipH="1">
            <a:off x="1036963" y="2153905"/>
            <a:ext cx="580452" cy="77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0" descr="Kenneth Cusi, MD, FACP, FACE | | UF Health, University of Florida Health">
            <a:extLst>
              <a:ext uri="{FF2B5EF4-FFF2-40B4-BE49-F238E27FC236}">
                <a16:creationId xmlns:a16="http://schemas.microsoft.com/office/drawing/2014/main" id="{BDABC145-6CFA-7D71-0524-0FF0626E4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12103" r="22166" b="34193"/>
          <a:stretch/>
        </p:blipFill>
        <p:spPr bwMode="auto">
          <a:xfrm flipH="1">
            <a:off x="4639327" y="4059042"/>
            <a:ext cx="668573" cy="92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2" descr="Educational Committee - EASL-The Home of Hepatology.">
            <a:extLst>
              <a:ext uri="{FF2B5EF4-FFF2-40B4-BE49-F238E27FC236}">
                <a16:creationId xmlns:a16="http://schemas.microsoft.com/office/drawing/2014/main" id="{D0B592E5-CEC1-7185-D724-F4CF76BA9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3111" r="19111" b="9778"/>
          <a:stretch/>
        </p:blipFill>
        <p:spPr bwMode="auto">
          <a:xfrm flipH="1">
            <a:off x="4282226" y="1162862"/>
            <a:ext cx="616811" cy="8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4" descr="Professor Quentin M Anstee - NIHR Newcastle Biomedical Research CentreNIHR  Newcastle Biomedical Research Centre">
            <a:extLst>
              <a:ext uri="{FF2B5EF4-FFF2-40B4-BE49-F238E27FC236}">
                <a16:creationId xmlns:a16="http://schemas.microsoft.com/office/drawing/2014/main" id="{1B57CBC8-2BF2-7BD3-6A6B-0BE40F04C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 r="14601" b="21070"/>
          <a:stretch/>
        </p:blipFill>
        <p:spPr bwMode="auto">
          <a:xfrm flipH="1">
            <a:off x="6017415" y="3080741"/>
            <a:ext cx="717775" cy="8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6" descr="Shiv Kumar Sarin | Coalition for Global Hepatitis Elimination">
            <a:extLst>
              <a:ext uri="{FF2B5EF4-FFF2-40B4-BE49-F238E27FC236}">
                <a16:creationId xmlns:a16="http://schemas.microsoft.com/office/drawing/2014/main" id="{0CD0E841-004A-7083-DE0D-58012F732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r="15569" b="34863"/>
          <a:stretch/>
        </p:blipFill>
        <p:spPr bwMode="auto">
          <a:xfrm flipH="1">
            <a:off x="4891855" y="2137514"/>
            <a:ext cx="691974" cy="8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8" descr="Arun J. Sanyal, M.D. VCU School of Medicine">
            <a:extLst>
              <a:ext uri="{FF2B5EF4-FFF2-40B4-BE49-F238E27FC236}">
                <a16:creationId xmlns:a16="http://schemas.microsoft.com/office/drawing/2014/main" id="{05041927-D60F-B2AC-C6EE-8910DD2D9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t="12338" r="23713" b="44816"/>
          <a:stretch/>
        </p:blipFill>
        <p:spPr bwMode="auto">
          <a:xfrm flipH="1">
            <a:off x="1864698" y="1180800"/>
            <a:ext cx="720524" cy="85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0" descr="Clínica de Hígado y Trasplante Hepático">
            <a:extLst>
              <a:ext uri="{FF2B5EF4-FFF2-40B4-BE49-F238E27FC236}">
                <a16:creationId xmlns:a16="http://schemas.microsoft.com/office/drawing/2014/main" id="{CDBA5192-D8D2-D6B9-E8F8-3CE7F4E9B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r="12029" b="32439"/>
          <a:stretch/>
        </p:blipFill>
        <p:spPr bwMode="auto">
          <a:xfrm flipH="1">
            <a:off x="1039589" y="4066165"/>
            <a:ext cx="832436" cy="8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2" descr="Michael RODEN - Hepatology Specialist - PHC Paris">
            <a:extLst>
              <a:ext uri="{FF2B5EF4-FFF2-40B4-BE49-F238E27FC236}">
                <a16:creationId xmlns:a16="http://schemas.microsoft.com/office/drawing/2014/main" id="{7C3A8F73-153C-1D34-B3C9-F45D1FA97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-1" r="10526" b="33488"/>
          <a:stretch/>
        </p:blipFill>
        <p:spPr bwMode="auto">
          <a:xfrm flipH="1">
            <a:off x="1887033" y="3060070"/>
            <a:ext cx="755466" cy="9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4" descr="Loop | Jeffrey V Lazarus">
            <a:extLst>
              <a:ext uri="{FF2B5EF4-FFF2-40B4-BE49-F238E27FC236}">
                <a16:creationId xmlns:a16="http://schemas.microsoft.com/office/drawing/2014/main" id="{64FECF83-5B66-2AF4-D933-293ABE47F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2" r="18515" b="24145"/>
          <a:stretch/>
        </p:blipFill>
        <p:spPr bwMode="auto">
          <a:xfrm flipH="1">
            <a:off x="266182" y="4046324"/>
            <a:ext cx="737281" cy="8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arco Arrese, MD (@MarcoArreseMD) / Twitter">
            <a:extLst>
              <a:ext uri="{FF2B5EF4-FFF2-40B4-BE49-F238E27FC236}">
                <a16:creationId xmlns:a16="http://schemas.microsoft.com/office/drawing/2014/main" id="{89DAF221-44F3-2E93-7DC3-C440EBDC9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13178"/>
          <a:stretch/>
        </p:blipFill>
        <p:spPr bwMode="auto">
          <a:xfrm flipH="1">
            <a:off x="5701179" y="2139854"/>
            <a:ext cx="644425" cy="8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6" descr="Fan Jian-Gao - Asian Pacific Digestive Week 2021 | Kuala Lumpur">
            <a:extLst>
              <a:ext uri="{FF2B5EF4-FFF2-40B4-BE49-F238E27FC236}">
                <a16:creationId xmlns:a16="http://schemas.microsoft.com/office/drawing/2014/main" id="{2A95D2B6-1E3D-131D-C182-202AD8022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3556" r="20763" b="21777"/>
          <a:stretch/>
        </p:blipFill>
        <p:spPr bwMode="auto">
          <a:xfrm flipH="1">
            <a:off x="4097336" y="2146231"/>
            <a:ext cx="677169" cy="8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8" descr="Dr. Silvia C. Sookoian, MD, PhD, FAASLD | AASLD">
            <a:extLst>
              <a:ext uri="{FF2B5EF4-FFF2-40B4-BE49-F238E27FC236}">
                <a16:creationId xmlns:a16="http://schemas.microsoft.com/office/drawing/2014/main" id="{9EBC9BCF-4C27-4A08-979D-39A61519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 r="12887" b="16163"/>
          <a:stretch/>
        </p:blipFill>
        <p:spPr bwMode="auto">
          <a:xfrm flipH="1">
            <a:off x="5713816" y="1162862"/>
            <a:ext cx="750674" cy="8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6" descr="Going Global - Hep">
            <a:extLst>
              <a:ext uri="{FF2B5EF4-FFF2-40B4-BE49-F238E27FC236}">
                <a16:creationId xmlns:a16="http://schemas.microsoft.com/office/drawing/2014/main" id="{31CD03E2-5686-4AAC-0C47-D1269DAE3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r="37226" b="38475"/>
          <a:stretch/>
        </p:blipFill>
        <p:spPr bwMode="auto">
          <a:xfrm flipH="1">
            <a:off x="2702896" y="1198985"/>
            <a:ext cx="764551" cy="86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8" descr="Marko KORENJAK | President | Master of Arts | Research profile">
            <a:extLst>
              <a:ext uri="{FF2B5EF4-FFF2-40B4-BE49-F238E27FC236}">
                <a16:creationId xmlns:a16="http://schemas.microsoft.com/office/drawing/2014/main" id="{8CA6CD32-EB43-7944-499D-C4FE2BB14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t="4191" r="26201" b="26117"/>
          <a:stretch/>
        </p:blipFill>
        <p:spPr bwMode="auto">
          <a:xfrm flipH="1">
            <a:off x="4973614" y="1162861"/>
            <a:ext cx="651901" cy="8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0" descr="An Interview With Wayne Eskridge, Founder of the Fatty Liver Foundation –  Digital Health Buzz!">
            <a:extLst>
              <a:ext uri="{FF2B5EF4-FFF2-40B4-BE49-F238E27FC236}">
                <a16:creationId xmlns:a16="http://schemas.microsoft.com/office/drawing/2014/main" id="{E41E6AD2-654E-7DF5-8485-128AA1AE3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6210" r="19631" b="32780"/>
          <a:stretch/>
        </p:blipFill>
        <p:spPr bwMode="auto">
          <a:xfrm flipH="1">
            <a:off x="6607528" y="1180800"/>
            <a:ext cx="664256" cy="8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2" descr="Robert Mitchell-Thain - The NASH Podcast - Surfing the NASH Tsunami Podcast">
            <a:extLst>
              <a:ext uri="{FF2B5EF4-FFF2-40B4-BE49-F238E27FC236}">
                <a16:creationId xmlns:a16="http://schemas.microsoft.com/office/drawing/2014/main" id="{39A5E9A8-D0AA-7C1C-851F-5DF87BA7F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r="11025" b="27701"/>
          <a:stretch/>
        </p:blipFill>
        <p:spPr bwMode="auto">
          <a:xfrm flipH="1">
            <a:off x="1719912" y="2160185"/>
            <a:ext cx="642504" cy="7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4064-49FE-7762-CABC-AAF86117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-75838"/>
            <a:ext cx="9936101" cy="129673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Overview of process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83A883-3C69-A8B0-7683-847D9FD36980}"/>
              </a:ext>
            </a:extLst>
          </p:cNvPr>
          <p:cNvGrpSpPr/>
          <p:nvPr/>
        </p:nvGrpSpPr>
        <p:grpSpPr>
          <a:xfrm>
            <a:off x="1157570" y="1309009"/>
            <a:ext cx="4198096" cy="4249147"/>
            <a:chOff x="1157570" y="1372804"/>
            <a:chExt cx="4198096" cy="42491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D0362D-A75F-E220-62D6-9E9A58347C24}"/>
                </a:ext>
              </a:extLst>
            </p:cNvPr>
            <p:cNvSpPr txBox="1"/>
            <p:nvPr/>
          </p:nvSpPr>
          <p:spPr>
            <a:xfrm>
              <a:off x="1642790" y="1372804"/>
              <a:ext cx="37128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Round 1: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35 Questions/statements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⍨1000 comments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672E6-FFB2-A6A5-EFE4-EB80D649B6E9}"/>
                </a:ext>
              </a:extLst>
            </p:cNvPr>
            <p:cNvSpPr txBox="1"/>
            <p:nvPr/>
          </p:nvSpPr>
          <p:spPr>
            <a:xfrm>
              <a:off x="1642790" y="2488770"/>
              <a:ext cx="37128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Round 2: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52 Questions/statements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1366 comments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2A56FC-49AF-E958-10C4-C33D31A5D4D9}"/>
                </a:ext>
              </a:extLst>
            </p:cNvPr>
            <p:cNvSpPr txBox="1"/>
            <p:nvPr/>
          </p:nvSpPr>
          <p:spPr>
            <a:xfrm>
              <a:off x="1642790" y="3707721"/>
              <a:ext cx="37128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Round 3: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42 Questions/statements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800 comments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95325A-643A-DB44-E435-4BFD1E6A96E6}"/>
                </a:ext>
              </a:extLst>
            </p:cNvPr>
            <p:cNvSpPr txBox="1"/>
            <p:nvPr/>
          </p:nvSpPr>
          <p:spPr>
            <a:xfrm>
              <a:off x="1158507" y="1403201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4A2F64-BAF5-9C61-B373-108695E18806}"/>
                </a:ext>
              </a:extLst>
            </p:cNvPr>
            <p:cNvSpPr txBox="1"/>
            <p:nvPr/>
          </p:nvSpPr>
          <p:spPr>
            <a:xfrm>
              <a:off x="1157570" y="3760749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5ACF49-2737-8362-7F37-588882233229}"/>
                </a:ext>
              </a:extLst>
            </p:cNvPr>
            <p:cNvSpPr txBox="1"/>
            <p:nvPr/>
          </p:nvSpPr>
          <p:spPr>
            <a:xfrm>
              <a:off x="1158507" y="2487320"/>
              <a:ext cx="9603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033868-4936-9C82-0F8E-34C01674CB0C}"/>
                </a:ext>
              </a:extLst>
            </p:cNvPr>
            <p:cNvSpPr txBox="1"/>
            <p:nvPr/>
          </p:nvSpPr>
          <p:spPr>
            <a:xfrm>
              <a:off x="1650013" y="4790954"/>
              <a:ext cx="35573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Round 4: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4 Questions/statements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C5377E-A28D-B6A8-3967-1B5C35CE12DD}"/>
                </a:ext>
              </a:extLst>
            </p:cNvPr>
            <p:cNvSpPr txBox="1"/>
            <p:nvPr/>
          </p:nvSpPr>
          <p:spPr>
            <a:xfrm>
              <a:off x="1164794" y="484345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C512254-27DE-D9BC-8630-27C4B0C49C54}"/>
              </a:ext>
            </a:extLst>
          </p:cNvPr>
          <p:cNvSpPr txBox="1"/>
          <p:nvPr/>
        </p:nvSpPr>
        <p:spPr>
          <a:xfrm>
            <a:off x="2440424" y="701574"/>
            <a:ext cx="746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 priori threshold of consensus:  Super majority (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67%)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D44933-CDC7-0CE6-4422-A8FA8B9C04BA}"/>
              </a:ext>
            </a:extLst>
          </p:cNvPr>
          <p:cNvSpPr txBox="1"/>
          <p:nvPr/>
        </p:nvSpPr>
        <p:spPr>
          <a:xfrm>
            <a:off x="5916897" y="2917418"/>
            <a:ext cx="6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+</a:t>
            </a:r>
          </a:p>
        </p:txBody>
      </p:sp>
      <p:pic>
        <p:nvPicPr>
          <p:cNvPr id="21" name="Picture 20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0FA175F6-0D2E-A573-DBB9-B6A756DA4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4" t="31818" r="4087" b="7502"/>
          <a:stretch/>
        </p:blipFill>
        <p:spPr>
          <a:xfrm>
            <a:off x="7049113" y="1195756"/>
            <a:ext cx="4461027" cy="223324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ADDA0BE-8ECC-23FF-CF51-E0B066346E0F}"/>
              </a:ext>
            </a:extLst>
          </p:cNvPr>
          <p:cNvSpPr txBox="1">
            <a:spLocks/>
          </p:cNvSpPr>
          <p:nvPr/>
        </p:nvSpPr>
        <p:spPr>
          <a:xfrm>
            <a:off x="7167237" y="1920388"/>
            <a:ext cx="4854297" cy="14679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Chicago Nomenclature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Consensus conference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July 8-9, 2022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(61 in person, 69 virtual)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" name="Picture 22" descr="A group of people sitting on a stage&#10;&#10;Description automatically generated with medium confidence">
            <a:extLst>
              <a:ext uri="{FF2B5EF4-FFF2-40B4-BE49-F238E27FC236}">
                <a16:creationId xmlns:a16="http://schemas.microsoft.com/office/drawing/2014/main" id="{3F689A9E-7625-6B1B-7C82-F95F37298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89" t="15787" b="15963"/>
          <a:stretch/>
        </p:blipFill>
        <p:spPr>
          <a:xfrm>
            <a:off x="6995325" y="3625304"/>
            <a:ext cx="4598912" cy="2727381"/>
          </a:xfrm>
          <a:prstGeom prst="rect">
            <a:avLst/>
          </a:prstGeom>
          <a:scene3d>
            <a:camera prst="orthographicFront">
              <a:rot lat="0" lon="0" rev="21474000"/>
            </a:camera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950F18-6DCE-131C-C7F8-64144B132AD8}"/>
              </a:ext>
            </a:extLst>
          </p:cNvPr>
          <p:cNvSpPr txBox="1"/>
          <p:nvPr/>
        </p:nvSpPr>
        <p:spPr>
          <a:xfrm>
            <a:off x="7133210" y="5943333"/>
            <a:ext cx="44610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Pan-society nomenclature meeting, Washington DC, TLM 2022</a:t>
            </a:r>
          </a:p>
        </p:txBody>
      </p:sp>
    </p:spTree>
    <p:extLst>
      <p:ext uri="{BB962C8B-B14F-4D97-AF65-F5344CB8AC3E}">
        <p14:creationId xmlns:p14="http://schemas.microsoft.com/office/powerpoint/2010/main" val="19034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49E2D-E3A7-A5B1-69BF-99F44E2F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6414-8A85-D5C9-6598-9DAE34093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6" name="Picture 5" descr="A diagram of factors impacting name&#10;&#10;Description automatically generated with low confidence">
            <a:extLst>
              <a:ext uri="{FF2B5EF4-FFF2-40B4-BE49-F238E27FC236}">
                <a16:creationId xmlns:a16="http://schemas.microsoft.com/office/drawing/2014/main" id="{F450FF44-22F7-F27B-3688-530D90CF7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11" y="501955"/>
            <a:ext cx="10147777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9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627A-5C9E-0345-9999-24786B575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Acronym to replace NAFLD, NASH and overlap with alcohol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2C613-1A6D-184F-8AFC-D714CB08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DA150-3D60-794A-B422-274A2E48E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  <p:pic>
        <p:nvPicPr>
          <p:cNvPr id="6" name="Google Shape;332;g23e886f12d6_0_148">
            <a:extLst>
              <a:ext uri="{FF2B5EF4-FFF2-40B4-BE49-F238E27FC236}">
                <a16:creationId xmlns:a16="http://schemas.microsoft.com/office/drawing/2014/main" id="{ABA6D66D-2C86-83DD-DC00-AF8F469820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97" y="1488371"/>
            <a:ext cx="3984000" cy="32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5;g23e886f12d6_0_148">
            <a:extLst>
              <a:ext uri="{FF2B5EF4-FFF2-40B4-BE49-F238E27FC236}">
                <a16:creationId xmlns:a16="http://schemas.microsoft.com/office/drawing/2014/main" id="{E762AF1E-9028-DCCD-EAC5-DE36FD8E2D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97" y="4748982"/>
            <a:ext cx="3924301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4;g23e886f12d6_0_148">
            <a:extLst>
              <a:ext uri="{FF2B5EF4-FFF2-40B4-BE49-F238E27FC236}">
                <a16:creationId xmlns:a16="http://schemas.microsoft.com/office/drawing/2014/main" id="{CBBD2AA7-CF08-1CC8-1DD6-0F804CB24658}"/>
              </a:ext>
            </a:extLst>
          </p:cNvPr>
          <p:cNvSpPr txBox="1"/>
          <p:nvPr/>
        </p:nvSpPr>
        <p:spPr>
          <a:xfrm>
            <a:off x="0" y="5127173"/>
            <a:ext cx="45001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Metabolic dysfunction associated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4472C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steatotic</a:t>
            </a:r>
            <a:r>
              <a:rPr lang="en-US" sz="1800" b="1" dirty="0">
                <a:solidFill>
                  <a:srgbClr val="4472C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liver disease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oogle Shape;333;g23e886f12d6_0_148">
            <a:extLst>
              <a:ext uri="{FF2B5EF4-FFF2-40B4-BE49-F238E27FC236}">
                <a16:creationId xmlns:a16="http://schemas.microsoft.com/office/drawing/2014/main" id="{7835CC71-85C5-36D3-E29D-A6B12A0FC6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8655" y="1488371"/>
            <a:ext cx="4230000" cy="32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7;g23e886f12d6_0_148">
            <a:extLst>
              <a:ext uri="{FF2B5EF4-FFF2-40B4-BE49-F238E27FC236}">
                <a16:creationId xmlns:a16="http://schemas.microsoft.com/office/drawing/2014/main" id="{E72C8C9E-C18E-383F-391E-66DE35BCCA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7100" y="4714717"/>
            <a:ext cx="27178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45;g23e886f12d6_0_148">
            <a:extLst>
              <a:ext uri="{FF2B5EF4-FFF2-40B4-BE49-F238E27FC236}">
                <a16:creationId xmlns:a16="http://schemas.microsoft.com/office/drawing/2014/main" id="{D82ADDAE-C0CF-EBC7-E61C-DC0914FAA01B}"/>
              </a:ext>
            </a:extLst>
          </p:cNvPr>
          <p:cNvSpPr txBox="1"/>
          <p:nvPr/>
        </p:nvSpPr>
        <p:spPr>
          <a:xfrm>
            <a:off x="3773558" y="5089433"/>
            <a:ext cx="45001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Metabolic dysfunction associated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steatohepatitis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oogle Shape;334;g23e886f12d6_0_148">
            <a:extLst>
              <a:ext uri="{FF2B5EF4-FFF2-40B4-BE49-F238E27FC236}">
                <a16:creationId xmlns:a16="http://schemas.microsoft.com/office/drawing/2014/main" id="{244A4AAE-F30F-E9CB-4A32-EE1AC1A793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42876" y="1478736"/>
            <a:ext cx="4839000" cy="32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9;g23e886f12d6_0_148">
            <a:extLst>
              <a:ext uri="{FF2B5EF4-FFF2-40B4-BE49-F238E27FC236}">
                <a16:creationId xmlns:a16="http://schemas.microsoft.com/office/drawing/2014/main" id="{CB65B9AC-EEE2-4CA8-5E44-5C28DCCD8FC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6460"/>
          <a:stretch/>
        </p:blipFill>
        <p:spPr>
          <a:xfrm>
            <a:off x="8079199" y="4619158"/>
            <a:ext cx="105709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6;g23e886f12d6_0_148">
            <a:extLst>
              <a:ext uri="{FF2B5EF4-FFF2-40B4-BE49-F238E27FC236}">
                <a16:creationId xmlns:a16="http://schemas.microsoft.com/office/drawing/2014/main" id="{EA09B320-3F4E-3745-9981-4CC74CD808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836" r="39478"/>
          <a:stretch/>
        </p:blipFill>
        <p:spPr>
          <a:xfrm>
            <a:off x="9499470" y="4619158"/>
            <a:ext cx="1198283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g23e886f12d6_0_148">
            <a:extLst>
              <a:ext uri="{FF2B5EF4-FFF2-40B4-BE49-F238E27FC236}">
                <a16:creationId xmlns:a16="http://schemas.microsoft.com/office/drawing/2014/main" id="{F6192C22-9DA8-C580-A0B3-8F66D966B6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9872" t="-472"/>
          <a:stretch/>
        </p:blipFill>
        <p:spPr>
          <a:xfrm>
            <a:off x="10731328" y="4592427"/>
            <a:ext cx="1352921" cy="7017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46;g23e886f12d6_0_148">
            <a:extLst>
              <a:ext uri="{FF2B5EF4-FFF2-40B4-BE49-F238E27FC236}">
                <a16:creationId xmlns:a16="http://schemas.microsoft.com/office/drawing/2014/main" id="{6E293716-7DC0-3623-321B-B4F50DECD21A}"/>
              </a:ext>
            </a:extLst>
          </p:cNvPr>
          <p:cNvSpPr txBox="1"/>
          <p:nvPr/>
        </p:nvSpPr>
        <p:spPr>
          <a:xfrm>
            <a:off x="7976294" y="5334964"/>
            <a:ext cx="421570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Metabolic dysfunction and alcohol associated liver disease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2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9D78-883C-40BC-8B0F-C5BAA12E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419F4-5DB0-070A-5013-60CC3E247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Affirmative set of diagnostic criteria for MASLD</a:t>
            </a:r>
          </a:p>
          <a:p>
            <a:pPr marL="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Near universal agreement to 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err on side of being inclusive</a:t>
            </a:r>
            <a:endParaRPr lang="en-US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Minimize patient heterogeneity and be adaptable to future insights</a:t>
            </a:r>
          </a:p>
          <a:p>
            <a:pPr marL="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Simple, readily available and easily measurable parameters</a:t>
            </a:r>
          </a:p>
          <a:p>
            <a:pPr marL="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diagnostic criteria were also selected to align with cardiometabolic risk factors already well established and validated in other metabolic health disorders </a:t>
            </a:r>
          </a:p>
          <a:p>
            <a:pPr marL="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set of criteria for adults was then submitted to a subcommittee of five pediatric hepatologists who adapted them for the pediatric population 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5A09F-82A6-2035-9784-4F4C4053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ED81-578C-FF41-8029-CB4FC1FBA92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77796-D124-0CEC-23C6-0E7B437B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The NAFLD nomenclature is changing.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93173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SLD Bran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8300"/>
      </a:accent1>
      <a:accent2>
        <a:srgbClr val="82BC00"/>
      </a:accent2>
      <a:accent3>
        <a:srgbClr val="006141"/>
      </a:accent3>
      <a:accent4>
        <a:srgbClr val="1E988A"/>
      </a:accent4>
      <a:accent5>
        <a:srgbClr val="F9BE00"/>
      </a:accent5>
      <a:accent6>
        <a:srgbClr val="FF4612"/>
      </a:accent6>
      <a:hlink>
        <a:srgbClr val="006141"/>
      </a:hlink>
      <a:folHlink>
        <a:srgbClr val="1E98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16432</TotalTime>
  <Words>1412</Words>
  <Application>Microsoft Macintosh PowerPoint</Application>
  <PresentationFormat>Widescreen</PresentationFormat>
  <Paragraphs>217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Helvetica</vt:lpstr>
      <vt:lpstr>Office Theme</vt:lpstr>
      <vt:lpstr>No More NAFLD</vt:lpstr>
      <vt:lpstr>Renaming NAFLD: Key Questions to Address</vt:lpstr>
      <vt:lpstr>Multi-Society Effort – AASLD, EASL and ALEH</vt:lpstr>
      <vt:lpstr>Global NAFLD Nomenclature Involvement</vt:lpstr>
      <vt:lpstr>Global NAFLD Nomenclature Steering Committee</vt:lpstr>
      <vt:lpstr>Overview of process</vt:lpstr>
      <vt:lpstr>PowerPoint Presentation</vt:lpstr>
      <vt:lpstr>Acronym to replace NAFLD, NASH and overlap with alcohol</vt:lpstr>
      <vt:lpstr>Definition</vt:lpstr>
      <vt:lpstr>PowerPoint Presentation</vt:lpstr>
      <vt:lpstr>Consensus Nomenclature</vt:lpstr>
      <vt:lpstr>Decision Support Tool</vt:lpstr>
      <vt:lpstr>PowerPoint Presentation</vt:lpstr>
      <vt:lpstr>Endorsements – more than 70 societies  </vt:lpstr>
      <vt:lpstr>Overlap between NAFLD and MASLD</vt:lpstr>
      <vt:lpstr>MASLD near complete overlap with NAFLD population</vt:lpstr>
      <vt:lpstr>Near complete overlap in biomarker population</vt:lpstr>
      <vt:lpstr>Capture of ‘lean’ NAFLD – MASLD captures more left out with MAFLD criteria</vt:lpstr>
      <vt:lpstr>Stigma</vt:lpstr>
      <vt:lpstr>New opportunities for research</vt:lpstr>
      <vt:lpstr>SLD subtypes: Comparison of all-cause mortality</vt:lpstr>
      <vt:lpstr>Dynamic specrum of MASLD-MetALD-ALD</vt:lpstr>
      <vt:lpstr>Official Nomenclature Launch – June 24, 2023 (ILC)</vt:lpstr>
      <vt:lpstr>Effective implementation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Greco</dc:creator>
  <cp:lastModifiedBy>Mary Rinella</cp:lastModifiedBy>
  <cp:revision>25</cp:revision>
  <dcterms:created xsi:type="dcterms:W3CDTF">2020-05-07T20:20:13Z</dcterms:created>
  <dcterms:modified xsi:type="dcterms:W3CDTF">2023-09-24T12:48:43Z</dcterms:modified>
</cp:coreProperties>
</file>